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0"/>
  </p:notesMasterIdLst>
  <p:handoutMasterIdLst>
    <p:handoutMasterId r:id="rId31"/>
  </p:handoutMasterIdLst>
  <p:sldIdLst>
    <p:sldId id="256" r:id="rId2"/>
    <p:sldId id="260" r:id="rId3"/>
    <p:sldId id="346" r:id="rId4"/>
    <p:sldId id="345" r:id="rId5"/>
    <p:sldId id="342" r:id="rId6"/>
    <p:sldId id="288" r:id="rId7"/>
    <p:sldId id="332" r:id="rId8"/>
    <p:sldId id="334" r:id="rId9"/>
    <p:sldId id="333" r:id="rId10"/>
    <p:sldId id="315" r:id="rId11"/>
    <p:sldId id="335" r:id="rId12"/>
    <p:sldId id="336" r:id="rId13"/>
    <p:sldId id="263" r:id="rId14"/>
    <p:sldId id="289" r:id="rId15"/>
    <p:sldId id="338" r:id="rId16"/>
    <p:sldId id="339" r:id="rId17"/>
    <p:sldId id="343" r:id="rId18"/>
    <p:sldId id="340" r:id="rId19"/>
    <p:sldId id="290" r:id="rId20"/>
    <p:sldId id="337" r:id="rId21"/>
    <p:sldId id="328" r:id="rId22"/>
    <p:sldId id="341" r:id="rId23"/>
    <p:sldId id="319" r:id="rId24"/>
    <p:sldId id="344" r:id="rId25"/>
    <p:sldId id="298" r:id="rId26"/>
    <p:sldId id="299" r:id="rId27"/>
    <p:sldId id="331" r:id="rId28"/>
    <p:sldId id="274" r:id="rId2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FF950C"/>
    <a:srgbClr val="FF61DA"/>
    <a:srgbClr val="00EB00"/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024" y="-224"/>
      </p:cViewPr>
      <p:guideLst>
        <p:guide orient="horz" pos="2160"/>
        <p:guide pos="3360"/>
      </p:guideLst>
    </p:cSldViewPr>
  </p:slideViewPr>
  <p:outlineViewPr>
    <p:cViewPr>
      <p:scale>
        <a:sx n="33" d="100"/>
        <a:sy n="33" d="100"/>
      </p:scale>
      <p:origin x="0" y="15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heme" Target="theme/theme1.xml"/><Relationship Id="rId31" Type="http://schemas.openxmlformats.org/officeDocument/2006/relationships/handoutMaster" Target="handoutMasters/handout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CA913-FCB5-0C45-BC71-E6934320A017}" type="datetimeFigureOut">
              <a:rPr lang="en-US" smtClean="0"/>
              <a:t>2/24/09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FD0B7-15C3-2A42-BCC1-1AC90291AA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" pitchFamily="-65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-65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" pitchFamily="-65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-65" charset="0"/>
              </a:defRPr>
            </a:lvl1pPr>
          </a:lstStyle>
          <a:p>
            <a:pPr>
              <a:defRPr/>
            </a:pPr>
            <a:fld id="{1BBFB6B5-0038-8D4A-B662-E0B2CBD0E98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CECF72-C9C5-AC4A-96BB-7644C9F7D02F}" type="slidenum">
              <a:rPr lang="es-ES">
                <a:latin typeface="Times New Roman" pitchFamily="-108" charset="0"/>
              </a:rPr>
              <a:pPr/>
              <a:t>1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B57994-6A2B-374D-BA2C-C1A769AA9BCA}" type="slidenum">
              <a:rPr lang="es-ES">
                <a:latin typeface="Times New Roman" pitchFamily="-108" charset="0"/>
              </a:rPr>
              <a:pPr/>
              <a:t>10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This is the index that I am going to follow to present this work.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First, A brief overview of SIMCAN will be presented.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11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B57994-6A2B-374D-BA2C-C1A769AA9BCA}" type="slidenum">
              <a:rPr lang="es-ES">
                <a:latin typeface="Times New Roman" pitchFamily="-108" charset="0"/>
              </a:rPr>
              <a:pPr/>
              <a:t>12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-108" charset="0"/>
              </a:rPr>
              <a:t>This is the index that I am going to follow to present this work.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First, A brief overview of SIMCAN will be presented.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13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02A7DB-5845-4D42-986C-11558DFAFCBC}" type="slidenum">
              <a:rPr lang="es-ES">
                <a:latin typeface="Times New Roman" pitchFamily="-108" charset="0"/>
              </a:rPr>
              <a:pPr/>
              <a:t>14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15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16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17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18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68D70C-2652-6749-BEAD-DC97AAFB2E04}" type="slidenum">
              <a:rPr lang="es-ES">
                <a:latin typeface="Times New Roman" pitchFamily="-108" charset="0"/>
              </a:rPr>
              <a:pPr/>
              <a:t>19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E84EC-B6C8-0640-A3EC-83FB2A651A76}" type="slidenum">
              <a:rPr lang="es-ES">
                <a:latin typeface="Times New Roman" pitchFamily="-108" charset="0"/>
              </a:rPr>
              <a:pPr/>
              <a:t>2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This is the index that I am going to follow to present this work.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First, A brief overview of SIMCAN will be presented.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F781F7-5D25-8F4C-8BAE-53C2915E9740}" type="slidenum">
              <a:rPr lang="es-ES">
                <a:latin typeface="Times New Roman" pitchFamily="-108" charset="0"/>
              </a:rPr>
              <a:pPr/>
              <a:t>20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SIMCAN is a Framework under development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Currently, there is so many modules. Some of the most important modules are: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File Systems (A statistical model that represent the behavior of Ext2 and ReiserFS behavior)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Several Applications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Trace player application. This application reproduces a trace file that contains I/O operations (open, read, write, etc…)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The basic idea y to capture the I/O operations that a real application performs.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This trace is captured and written to disk without make any changes on the source code of any application.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Another developed applications are NFS client and server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Disk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The behavior of several disks (Seagate disks) have been modeled.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Also, the diskSim library can be used to simulate the disk behavior.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MPI Support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Applications can reproduce a trace with the MPI calls executed by applications launched on hardware-based environments.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This trace is captured by a wrapper using MPE library. A library to trace and log MPI.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Caches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Several caches have been developed using features like read-ahead and write-back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88F93-BC24-454C-AE51-79EF6C755AC7}" type="slidenum">
              <a:rPr lang="es-ES">
                <a:latin typeface="Times New Roman" pitchFamily="-108" charset="0"/>
              </a:rPr>
              <a:pPr/>
              <a:t>21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22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A302A4-D824-C94C-AF46-404EACFC1F16}" type="slidenum">
              <a:rPr lang="es-ES">
                <a:latin typeface="Times New Roman" pitchFamily="-108" charset="0"/>
              </a:rPr>
              <a:pPr/>
              <a:t>23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SIMCAN is a Framework under development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Currently, there is so many modules. Some of the most important modules are: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File Systems (A statistical model that represent the behavior of Ext2 and ReiserFS behavior)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Several Applications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Trace player application. This application reproduces a trace file that contains I/O operations (open, read, write, etc…)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The basic idea y to capture the I/O operations that a real application performs.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This trace is captured and written to disk without make any changes on the source code of any application.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Another developed applications are NFS client and server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Disk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The behavior of several disks (Seagate disks) have been modeled.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Also, the diskSim library can be used to simulate the disk behavior.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MPI Support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Applications can reproduce a trace with the MPI calls executed by applications launched on hardware-based environments.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This trace is captured by a wrapper using MPE library. A library to trace and log MPI.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Caches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Several caches have been developed using features like read-ahead and write-back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A302A4-D824-C94C-AF46-404EACFC1F16}" type="slidenum">
              <a:rPr lang="es-ES">
                <a:latin typeface="Times New Roman" pitchFamily="-108" charset="0"/>
              </a:rPr>
              <a:pPr/>
              <a:t>24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SIMCAN is a Framework under development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Currently, there is so many modules. Some of the most important modules are: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File Systems (A statistical model that represent the behavior of Ext2 and ReiserFS behavior)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Several Applications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Trace player application. This application reproduces a trace file that contains I/O operations (open, read, write, etc…)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The basic idea y to capture the I/O operations that a real application performs.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This trace is captured and written to disk without make any changes on the source code of any application.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Another developed applications are NFS client and server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Disk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The behavior of several disks (Seagate disks) have been modeled.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Also, the diskSim library can be used to simulate the disk behavior.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MPI Support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Applications can reproduce a trace with the MPI calls executed by applications launched on hardware-based environments.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This trace is captured by a wrapper using MPE library. A library to trace and log MPI.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Caches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Several caches have been developed using features like read-ahead and write-back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9CD506-82FC-4F4C-B287-EB578B324C36}" type="slidenum">
              <a:rPr lang="es-ES">
                <a:latin typeface="Times New Roman" pitchFamily="-108" charset="0"/>
              </a:rPr>
              <a:pPr/>
              <a:t>25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SIMCAN is a Framework under development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Currently, there is so many modules. Some of the most important modules are: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File Systems (A statistical model that represent the behavior of Ext2 and ReiserFS behavior)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Several Applications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Trace player application. This application reproduces a trace file that contains I/O operations (open, read, write, etc…)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The basic idea y to capture the I/O operations that a real application performs.</a:t>
            </a:r>
          </a:p>
          <a:p>
            <a:pPr lvl="1" eaLnBrk="1" hangingPunct="1"/>
            <a:r>
              <a:rPr lang="en-US">
                <a:latin typeface="Times New Roman" pitchFamily="-108" charset="0"/>
              </a:rPr>
              <a:t>This trace is captured and written to disk without make any changes on the source code of any application.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Another developed applications are NFS client and server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Disk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The behavior of several disks (Seagate disks) have been modeled.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Also, the diskSim library can be used to simulate the disk behavior.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MPI Support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Applications can reproduce a trace with the MPI calls executed by applications launched on hardware-based environments.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This trace is captured by a wrapper using MPE library. A library to trace and log MPI.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Caches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Several caches have been developed using features like read-ahead and write-back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C05B2C-B2E5-FF41-885E-7A4B1FA846F1}" type="slidenum">
              <a:rPr lang="es-ES">
                <a:latin typeface="Times New Roman" pitchFamily="-108" charset="0"/>
              </a:rPr>
              <a:pPr/>
              <a:t>26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-108" charset="0"/>
              </a:rPr>
              <a:t>SIMCAN is a Framework under development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Currently, there is so many modules. Some of the most important modules are: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File Systems (A statistical model that represent the behavior of Ext2 and </a:t>
            </a:r>
            <a:r>
              <a:rPr lang="en-US" dirty="0" err="1">
                <a:latin typeface="Times New Roman" pitchFamily="-108" charset="0"/>
              </a:rPr>
              <a:t>ReiserFS</a:t>
            </a:r>
            <a:r>
              <a:rPr lang="en-US" dirty="0">
                <a:latin typeface="Times New Roman" pitchFamily="-108" charset="0"/>
              </a:rPr>
              <a:t> behavior)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Several Applications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Trace player application. This application reproduces a trace file that contains I/O operations (open, read, write, etc…)</a:t>
            </a:r>
          </a:p>
          <a:p>
            <a:pPr lvl="1" eaLnBrk="1" hangingPunct="1"/>
            <a:r>
              <a:rPr lang="en-US" dirty="0">
                <a:latin typeface="Times New Roman" pitchFamily="-108" charset="0"/>
              </a:rPr>
              <a:t>The basic idea </a:t>
            </a:r>
            <a:r>
              <a:rPr lang="en-US" dirty="0" err="1">
                <a:latin typeface="Times New Roman" pitchFamily="-108" charset="0"/>
              </a:rPr>
              <a:t>y</a:t>
            </a:r>
            <a:r>
              <a:rPr lang="en-US" dirty="0">
                <a:latin typeface="Times New Roman" pitchFamily="-108" charset="0"/>
              </a:rPr>
              <a:t> to capture the I/O operations that a real application performs.</a:t>
            </a:r>
          </a:p>
          <a:p>
            <a:pPr lvl="1" eaLnBrk="1" hangingPunct="1"/>
            <a:r>
              <a:rPr lang="en-US" dirty="0">
                <a:latin typeface="Times New Roman" pitchFamily="-108" charset="0"/>
              </a:rPr>
              <a:t>This trace is captured and written to disk without make any changes on the source code of any application.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Another developed applications are NFS client and server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Disk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The behavior of several disks (Seagate disks) have been modeled.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Also, the </a:t>
            </a:r>
            <a:r>
              <a:rPr lang="en-US" dirty="0" err="1">
                <a:latin typeface="Times New Roman" pitchFamily="-108" charset="0"/>
              </a:rPr>
              <a:t>diskSim</a:t>
            </a:r>
            <a:r>
              <a:rPr lang="en-US" dirty="0">
                <a:latin typeface="Times New Roman" pitchFamily="-108" charset="0"/>
              </a:rPr>
              <a:t> library can be used to simulate the disk behavior.</a:t>
            </a:r>
          </a:p>
          <a:p>
            <a:pPr eaLnBrk="1" hangingPunct="1">
              <a:buFontTx/>
              <a:buChar char="-"/>
            </a:pPr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MPI Support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Applications can reproduce a trace with the MPI calls executed by applications launched on hardware-based environments.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This trace is captured by a wrapper using MPE library. A library to trace and log MPI.</a:t>
            </a:r>
          </a:p>
          <a:p>
            <a:pPr eaLnBrk="1" hangingPunct="1">
              <a:buFontTx/>
              <a:buChar char="-"/>
            </a:pPr>
            <a:endParaRPr lang="en-US" dirty="0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Caches</a:t>
            </a:r>
          </a:p>
          <a:p>
            <a:pPr eaLnBrk="1" hangingPunct="1"/>
            <a:r>
              <a:rPr lang="en-US" dirty="0">
                <a:latin typeface="Times New Roman" pitchFamily="-108" charset="0"/>
              </a:rPr>
              <a:t>Several caches have been developed using features like read-ahead and write-back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endParaRPr lang="en-US" dirty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3665E-7B10-0147-A301-646A3565EB04}" type="slidenum">
              <a:rPr lang="es-ES">
                <a:latin typeface="Times New Roman" pitchFamily="-108" charset="0"/>
              </a:rPr>
              <a:pPr/>
              <a:t>27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-108" charset="0"/>
              </a:rPr>
              <a:t>SIMCAN is a Framework under development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Currently, there is so many modules. Some of the most important modules are: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File Systems (A statistical model that represent the behavior of Ext2 and </a:t>
            </a:r>
            <a:r>
              <a:rPr lang="en-US" dirty="0" err="1">
                <a:latin typeface="Times New Roman" pitchFamily="-108" charset="0"/>
              </a:rPr>
              <a:t>ReiserFS</a:t>
            </a:r>
            <a:r>
              <a:rPr lang="en-US" dirty="0">
                <a:latin typeface="Times New Roman" pitchFamily="-108" charset="0"/>
              </a:rPr>
              <a:t> behavior)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Several Applications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Trace player application. This application reproduces a trace file that contains I/O operations (open, read, write, etc…)</a:t>
            </a:r>
          </a:p>
          <a:p>
            <a:pPr lvl="1" eaLnBrk="1" hangingPunct="1"/>
            <a:r>
              <a:rPr lang="en-US" dirty="0">
                <a:latin typeface="Times New Roman" pitchFamily="-108" charset="0"/>
              </a:rPr>
              <a:t>The basic idea </a:t>
            </a:r>
            <a:r>
              <a:rPr lang="en-US" dirty="0" err="1">
                <a:latin typeface="Times New Roman" pitchFamily="-108" charset="0"/>
              </a:rPr>
              <a:t>y</a:t>
            </a:r>
            <a:r>
              <a:rPr lang="en-US" dirty="0">
                <a:latin typeface="Times New Roman" pitchFamily="-108" charset="0"/>
              </a:rPr>
              <a:t> to capture the I/O operations that a real application performs.</a:t>
            </a:r>
          </a:p>
          <a:p>
            <a:pPr lvl="1" eaLnBrk="1" hangingPunct="1"/>
            <a:r>
              <a:rPr lang="en-US" dirty="0">
                <a:latin typeface="Times New Roman" pitchFamily="-108" charset="0"/>
              </a:rPr>
              <a:t>This trace is captured and written to disk without make any changes on the source code of any application.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Another developed applications are NFS client and server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Disk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The behavior of several disks (Seagate disks) have been modeled.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Also, the </a:t>
            </a:r>
            <a:r>
              <a:rPr lang="en-US" dirty="0" err="1">
                <a:latin typeface="Times New Roman" pitchFamily="-108" charset="0"/>
              </a:rPr>
              <a:t>diskSim</a:t>
            </a:r>
            <a:r>
              <a:rPr lang="en-US" dirty="0">
                <a:latin typeface="Times New Roman" pitchFamily="-108" charset="0"/>
              </a:rPr>
              <a:t> library can be used to simulate the disk behavior.</a:t>
            </a:r>
          </a:p>
          <a:p>
            <a:pPr eaLnBrk="1" hangingPunct="1">
              <a:buFontTx/>
              <a:buChar char="-"/>
            </a:pPr>
            <a:endParaRPr lang="en-US" dirty="0">
              <a:latin typeface="Times New Roman" pitchFamily="-108" charset="0"/>
            </a:endParaRPr>
          </a:p>
          <a:p>
            <a:pPr eaLnBrk="1" hangingPunct="1"/>
            <a:r>
              <a:rPr lang="en-US" dirty="0">
                <a:latin typeface="Times New Roman" pitchFamily="-108" charset="0"/>
              </a:rPr>
              <a:t>MPI Support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Applications can reproduce a trace with the MPI calls executed by applications launched on hardware-based environments.</a:t>
            </a: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This trace is captured by a wrapper using MPE library. A library to trace and log MPI.</a:t>
            </a:r>
          </a:p>
          <a:p>
            <a:pPr eaLnBrk="1" hangingPunct="1">
              <a:buFontTx/>
              <a:buChar char="-"/>
            </a:pPr>
            <a:endParaRPr lang="en-US" dirty="0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 dirty="0">
                <a:latin typeface="Times New Roman" pitchFamily="-108" charset="0"/>
              </a:rPr>
              <a:t>Caches</a:t>
            </a:r>
          </a:p>
          <a:p>
            <a:pPr eaLnBrk="1" hangingPunct="1"/>
            <a:r>
              <a:rPr lang="en-US" dirty="0">
                <a:latin typeface="Times New Roman" pitchFamily="-108" charset="0"/>
              </a:rPr>
              <a:t>Several caches have been developed using features like read-ahead and write-back</a:t>
            </a: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/>
            <a:endParaRPr lang="en-US" dirty="0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endParaRPr lang="en-US" dirty="0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D541F5-2804-3F48-A0B9-C4BCC488871B}" type="slidenum">
              <a:rPr lang="es-ES">
                <a:latin typeface="Times New Roman" pitchFamily="-108" charset="0"/>
              </a:rPr>
              <a:pPr/>
              <a:t>28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3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4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5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55985A-8AF4-1D44-9CC7-DEB9F00A724D}" type="slidenum">
              <a:rPr lang="es-ES">
                <a:latin typeface="Times New Roman" pitchFamily="-108" charset="0"/>
              </a:rPr>
              <a:pPr/>
              <a:t>6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SIMCAN is a OMNET-based Framework to built storage networks.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The most important features of SIMCAN are its scalability and its flexibility.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These features will be explained in future chapters.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SIMCAN, like OMNET, follows a hierarchical and modular architecture.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With the purpose to increase the functionality of SIMCAN, new modules can be added, with a custom detail level.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For example, a module can be contain an algorithm to represent the behaviour of a concrete component (File System).</a:t>
            </a:r>
          </a:p>
          <a:p>
            <a:pPr eaLnBrk="1" hangingPunct="1"/>
            <a:r>
              <a:rPr lang="en-US">
                <a:latin typeface="Times New Roman" pitchFamily="-108" charset="0"/>
              </a:rPr>
              <a:t>Or a module can contain a statistical model that represent the behaviour of that component (File System too).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The Basic Idea of SIMCAN is to offer individual components wit the purpose to built storage networks using customized nodes with a complete I/O subsystem.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7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8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CC1DB-F4F4-594C-A167-90EB6EDEB1C8}" type="slidenum">
              <a:rPr lang="es-ES">
                <a:latin typeface="Times New Roman" pitchFamily="-108" charset="0"/>
              </a:rPr>
              <a:pPr/>
              <a:t>9</a:t>
            </a:fld>
            <a:endParaRPr lang="es-ES">
              <a:latin typeface="Times New Roman" pitchFamily="-10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pitchFamily="-108" charset="0"/>
              </a:rPr>
              <a:t>The SIMCAN Framework consists of a set of modules.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Each module represent a system component (Caches, File System, Application, etc,).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SIMCAN, like in OMNeT, a module is a building block.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As we said before, SIMCAN follows a hierarchical and modular model that let us to built environments with a high level of scalability.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/>
            <a:r>
              <a:rPr lang="en-US">
                <a:latin typeface="Times New Roman" pitchFamily="-108" charset="0"/>
              </a:rPr>
              <a:t>In this hierarchy, nodes represent the higher level. A node in SIMCAN can act like:</a:t>
            </a:r>
          </a:p>
          <a:p>
            <a:pPr eaLnBrk="1" hangingPunct="1"/>
            <a:endParaRPr lang="en-US">
              <a:latin typeface="Times New Roman" pitchFamily="-108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Storage node: A node contains an I/O subsystem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Computing node: A node can contain, or not, an I/O subsystem.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Times New Roman" pitchFamily="-108" charset="0"/>
              </a:rPr>
              <a:t>A Storage node and a Computing node simultaneously. A node that server I/O requests, contains an I/O subsystem and execute client applications.</a:t>
            </a:r>
          </a:p>
          <a:p>
            <a:pPr eaLnBrk="1" hangingPunct="1">
              <a:buFontTx/>
              <a:buChar char="-"/>
            </a:pPr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kumimoji="1" lang="es-ES" sz="2400">
                <a:latin typeface="Times New Roman" pitchFamily="-65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kumimoji="1" lang="es-ES" sz="2400">
                <a:latin typeface="Times New Roman" pitchFamily="-65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latin typeface="Arial" pitchFamily="-65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latin typeface="Arial" pitchFamily="-65" charset="0"/>
              </a:endParaRPr>
            </a:p>
          </p:txBody>
        </p:sp>
      </p:grpSp>
      <p:sp>
        <p:nvSpPr>
          <p:cNvPr id="307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-65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07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F42EF94C-77B2-CF42-A696-9D53F05D62D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A069E-FB91-BF45-AFEF-C6122D16FE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6A154-703A-2843-A73C-83E1BEDFFF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B7571-AE0C-4049-BF1C-4BD0971B8A9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99B8E-3ED0-0742-B0BB-66E6B77DC27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36F25-DE12-3F4D-9FD5-27340CA5B2D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24716-47CE-3A4C-9A38-2F1909E1C64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AE5AE-4EC4-7D40-9445-11546A1380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3108D-34BF-3241-9E55-9E00B233112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95576-7891-3B4E-991F-5994504BD1F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1DAC3-A46C-454E-8AB9-695BD7FB0B0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599B0-41CF-2843-A61D-C9C52E4BBC7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AAC56-2B44-0D49-890E-4A4274272D6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97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s-ES_tradnl">
                  <a:latin typeface="Arial" pitchFamily="-65" charset="0"/>
                </a:endParaRPr>
              </a:p>
            </p:txBody>
          </p:sp>
          <p:sp>
            <p:nvSpPr>
              <p:cNvPr id="297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s-ES_tradnl">
                  <a:latin typeface="Arial" pitchFamily="-65" charset="0"/>
                </a:endParaRPr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97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s-ES_tradnl">
                  <a:latin typeface="Arial" pitchFamily="-65" charset="0"/>
                </a:endParaRPr>
              </a:p>
            </p:txBody>
          </p:sp>
          <p:sp>
            <p:nvSpPr>
              <p:cNvPr id="297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s-ES_tradnl">
                  <a:latin typeface="Arial" pitchFamily="-65" charset="0"/>
                </a:endParaRPr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65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65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  <a:latin typeface="Arial" pitchFamily="-65" charset="0"/>
              </a:defRPr>
            </a:lvl1pPr>
          </a:lstStyle>
          <a:p>
            <a:pPr>
              <a:defRPr/>
            </a:pPr>
            <a:fld id="{AF867AA0-053A-A345-9B8F-87DB914567F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ransition spd="med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-108" charset="2"/>
        <a:buChar char="l"/>
        <a:defRPr sz="28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-108" charset="2"/>
        <a:buChar char="l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-108" charset="2"/>
        <a:buChar char="l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-65" charset="2"/>
        <a:buChar char="l"/>
        <a:defRPr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-65" charset="2"/>
        <a:buChar char="l"/>
        <a:defRPr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-65" charset="2"/>
        <a:buChar char="l"/>
        <a:defRPr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-65" charset="2"/>
        <a:buChar char="l"/>
        <a:defRPr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d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  <a:ea typeface="+mj-ea"/>
                <a:cs typeface="+mj-cs"/>
              </a:rPr>
              <a:t>Parallel Simulation of the Storage Management of Large Parallel and Distributed Architectures Using SIMCAN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Georgia" pitchFamily="-65" charset="0"/>
              <a:ea typeface="+mj-ea"/>
              <a:cs typeface="+mj-cs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81000" y="5791200"/>
            <a:ext cx="42739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108" charset="0"/>
              </a:rPr>
              <a:t>Javier Fernández Muñoz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orgia" pitchFamily="-108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630738" y="2852738"/>
            <a:ext cx="4513262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</a:rPr>
              <a:t>Universidad Carlos III de Madrid</a:t>
            </a:r>
          </a:p>
          <a:p>
            <a:pPr algn="ctr">
              <a:defRPr/>
            </a:pPr>
            <a:endParaRPr lang="en-US" sz="1600" b="1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orgia" pitchFamily="-65" charset="0"/>
            </a:endParaRPr>
          </a:p>
          <a:p>
            <a:pPr algn="ctr">
              <a:defRPr/>
            </a:pPr>
            <a:r>
              <a:rPr lang="en-US" b="1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</a:rPr>
              <a:t>Computer Science Department</a:t>
            </a:r>
          </a:p>
          <a:p>
            <a:pPr algn="ctr">
              <a:defRPr/>
            </a:pPr>
            <a:endParaRPr lang="en-US" sz="1600" b="1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orgia" pitchFamily="-65" charset="0"/>
            </a:endParaRPr>
          </a:p>
          <a:p>
            <a:pPr algn="ctr">
              <a:defRPr/>
            </a:pPr>
            <a:r>
              <a:rPr lang="en-US" sz="1600" b="1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</a:rPr>
              <a:t>Computer Architecture and </a:t>
            </a:r>
          </a:p>
          <a:p>
            <a:pPr algn="ctr">
              <a:defRPr/>
            </a:pPr>
            <a:r>
              <a:rPr lang="en-US" sz="1600" b="1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</a:rPr>
              <a:t>Systems Group (ARCOS)</a:t>
            </a:r>
          </a:p>
        </p:txBody>
      </p:sp>
      <p:pic>
        <p:nvPicPr>
          <p:cNvPr id="16389" name="Picture 6" descr="arc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5516563"/>
            <a:ext cx="2125662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uc3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0"/>
            <a:ext cx="1008062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INET Simulation Framework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26720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sz="1600" dirty="0" smtClean="0"/>
              <a:t>The INET Framework is composed of several modules developed for the </a:t>
            </a:r>
            <a:r>
              <a:rPr lang="en-US" sz="1600" dirty="0" err="1" smtClean="0"/>
              <a:t>OMNeT</a:t>
            </a:r>
            <a:r>
              <a:rPr lang="en-US" sz="1600" dirty="0" smtClean="0"/>
              <a:t> </a:t>
            </a:r>
            <a:r>
              <a:rPr lang="en-US" sz="1600" dirty="0" smtClean="0"/>
              <a:t>++ framework</a:t>
            </a:r>
          </a:p>
          <a:p>
            <a:pPr eaLnBrk="1" hangingPunct="1">
              <a:lnSpc>
                <a:spcPct val="140000"/>
              </a:lnSpc>
            </a:pPr>
            <a:r>
              <a:rPr lang="en-US" sz="1600" dirty="0" smtClean="0"/>
              <a:t>INET allows the simulations of wired, wireless and ad-hoc networks.</a:t>
            </a:r>
          </a:p>
          <a:p>
            <a:pPr eaLnBrk="1" hangingPunct="1">
              <a:lnSpc>
                <a:spcPct val="140000"/>
              </a:lnSpc>
            </a:pPr>
            <a:r>
              <a:rPr lang="en-US" sz="1600" dirty="0" smtClean="0"/>
              <a:t>Protocols implemented included: IPv4 IPv6, TCP, UDP, Ethernet, 802.11, and more.</a:t>
            </a:r>
          </a:p>
          <a:p>
            <a:pPr eaLnBrk="1" hangingPunct="1">
              <a:lnSpc>
                <a:spcPct val="140000"/>
              </a:lnSpc>
            </a:pPr>
            <a:r>
              <a:rPr lang="en-US" sz="1600" dirty="0" smtClean="0"/>
              <a:t>Network elements such as switches and routers are also included.</a:t>
            </a:r>
          </a:p>
          <a:p>
            <a:pPr eaLnBrk="1" hangingPunct="1">
              <a:lnSpc>
                <a:spcPct val="140000"/>
              </a:lnSpc>
            </a:pPr>
            <a:r>
              <a:rPr lang="en-US" sz="1600" dirty="0" smtClean="0"/>
              <a:t>Provides a socket-oriented interface to engage with other simulation components.</a:t>
            </a:r>
          </a:p>
          <a:p>
            <a:pPr eaLnBrk="1" hangingPunct="1">
              <a:lnSpc>
                <a:spcPct val="140000"/>
              </a:lnSpc>
            </a:pPr>
            <a:endParaRPr lang="en-US" sz="1600" dirty="0" smtClean="0"/>
          </a:p>
          <a:p>
            <a:pPr eaLnBrk="1" hangingPunct="1">
              <a:lnSpc>
                <a:spcPct val="140000"/>
              </a:lnSpc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INET Simulator Framework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pic>
        <p:nvPicPr>
          <p:cNvPr id="6" name="Picture 5" descr="screens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362200"/>
            <a:ext cx="6248400" cy="441484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DiskSim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 Simulator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26720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sz="1600" dirty="0" err="1" smtClean="0"/>
              <a:t>DiskSim</a:t>
            </a:r>
            <a:r>
              <a:rPr lang="en-US" sz="1600" dirty="0" smtClean="0"/>
              <a:t> is an efficient simulator, written in C, for disk drivers and other storage elements.</a:t>
            </a:r>
          </a:p>
          <a:p>
            <a:pPr eaLnBrk="1" hangingPunct="1">
              <a:lnSpc>
                <a:spcPct val="140000"/>
              </a:lnSpc>
            </a:pPr>
            <a:r>
              <a:rPr lang="en-US" sz="1600" dirty="0" smtClean="0"/>
              <a:t>Can act as an stand-alone simulator or as part of a bigger model.</a:t>
            </a:r>
          </a:p>
          <a:p>
            <a:pPr eaLnBrk="1" hangingPunct="1">
              <a:lnSpc>
                <a:spcPct val="140000"/>
              </a:lnSpc>
            </a:pPr>
            <a:r>
              <a:rPr lang="en-US" sz="1600" dirty="0" err="1" smtClean="0"/>
              <a:t>DiskSim</a:t>
            </a:r>
            <a:r>
              <a:rPr lang="en-US" sz="1600" dirty="0" smtClean="0"/>
              <a:t> can behave as different disk drives models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1500" dirty="0" smtClean="0"/>
              <a:t>Disk drive characteristics are stored on configuration files.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1500" dirty="0" smtClean="0"/>
              <a:t>The characteristics of a real disk drive can be extracted using a tool from </a:t>
            </a:r>
            <a:r>
              <a:rPr lang="en-US" sz="1500" dirty="0" err="1" smtClean="0"/>
              <a:t>DiskSim</a:t>
            </a:r>
            <a:r>
              <a:rPr lang="en-US" sz="1500" dirty="0" smtClean="0"/>
              <a:t>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1500" dirty="0" smtClean="0"/>
              <a:t>There is also support for solid-state-disk (SSD).</a:t>
            </a:r>
          </a:p>
          <a:p>
            <a:pPr lvl="1" eaLnBrk="1" hangingPunct="1">
              <a:lnSpc>
                <a:spcPct val="140000"/>
              </a:lnSpc>
            </a:pPr>
            <a:endParaRPr lang="en-US" sz="1500" dirty="0" smtClean="0"/>
          </a:p>
          <a:p>
            <a:pPr eaLnBrk="1" hangingPunct="1">
              <a:lnSpc>
                <a:spcPct val="140000"/>
              </a:lnSpc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SIMCAN Architecture</a:t>
            </a:r>
            <a:b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	</a:t>
            </a:r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Introduction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>
                <a:latin typeface="Georgia" pitchFamily="-108" charset="0"/>
              </a:rPr>
              <a:t>The SIMCAN Framework consists of a set of modules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>
                <a:latin typeface="Georgia" pitchFamily="-108" charset="0"/>
              </a:rPr>
              <a:t>A SIMCAN module is a building block (like in </a:t>
            </a:r>
            <a:r>
              <a:rPr lang="en-US" sz="1600" dirty="0" err="1">
                <a:latin typeface="Georgia" pitchFamily="-108" charset="0"/>
              </a:rPr>
              <a:t>OMNeT</a:t>
            </a:r>
            <a:r>
              <a:rPr lang="en-US" sz="1600" dirty="0">
                <a:latin typeface="Georgia" pitchFamily="-108" charset="0"/>
              </a:rPr>
              <a:t>)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>
                <a:latin typeface="Georgia" pitchFamily="-108" charset="0"/>
              </a:rPr>
              <a:t>Follows a Hierarchical model where the</a:t>
            </a:r>
            <a:r>
              <a:rPr lang="en-US" sz="1600" dirty="0" smtClean="0">
                <a:latin typeface="Georgia" pitchFamily="-108" charset="0"/>
              </a:rPr>
              <a:t> main level </a:t>
            </a:r>
            <a:r>
              <a:rPr lang="en-US" sz="1600" dirty="0">
                <a:latin typeface="Georgia" pitchFamily="-108" charset="0"/>
              </a:rPr>
              <a:t>consists of</a:t>
            </a:r>
            <a:r>
              <a:rPr lang="en-US" sz="1600" dirty="0" smtClean="0">
                <a:latin typeface="Georgia" pitchFamily="-108" charset="0"/>
              </a:rPr>
              <a:t> actual Nodes</a:t>
            </a:r>
            <a:endParaRPr lang="en-US" sz="1600" dirty="0">
              <a:latin typeface="Georgia" pitchFamily="-108" charset="0"/>
            </a:endParaRPr>
          </a:p>
          <a:p>
            <a:pPr eaLnBrk="1" hangingPunct="1">
              <a:spcAft>
                <a:spcPts val="1275"/>
              </a:spcAft>
            </a:pPr>
            <a:r>
              <a:rPr lang="en-US" sz="1600" dirty="0">
                <a:latin typeface="Georgia" pitchFamily="-108" charset="0"/>
              </a:rPr>
              <a:t>A node in SIMCAN can act </a:t>
            </a:r>
            <a:r>
              <a:rPr lang="en-US" sz="1600" dirty="0" smtClean="0">
                <a:latin typeface="Georgia" pitchFamily="-108" charset="0"/>
              </a:rPr>
              <a:t>like as a computing node, an storage node, or both.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>
                <a:latin typeface="Georgia" pitchFamily="-108" charset="0"/>
              </a:rPr>
              <a:t>SIMCAN does not involve actual data, only return the process times.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>
                <a:latin typeface="Georgia" pitchFamily="-108" charset="0"/>
              </a:rPr>
              <a:t>Metadata involved is sometimes simulated using an statistical approach.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Ex: Mapping the blocks of a file system into a real disk.  </a:t>
            </a:r>
            <a:r>
              <a:rPr lang="en-US" sz="1200" dirty="0" smtClean="0">
                <a:latin typeface="Georgia" pitchFamily="-108" charset="0"/>
              </a:rPr>
              <a:t>  </a:t>
            </a:r>
          </a:p>
          <a:p>
            <a:pPr lvl="1" eaLnBrk="1" hangingPunct="1">
              <a:spcAft>
                <a:spcPts val="1275"/>
              </a:spcAft>
            </a:pPr>
            <a:endParaRPr lang="en-US" sz="1200" dirty="0" smtClean="0">
              <a:latin typeface="Georgia" pitchFamily="-10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</a:rPr>
              <a:t>SIMCAN Architecture</a:t>
            </a:r>
            <a:b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Generic Devices</a:t>
            </a:r>
          </a:p>
        </p:txBody>
      </p:sp>
      <p:pic>
        <p:nvPicPr>
          <p:cNvPr id="26627" name="Imagen 4" descr="Generic Devices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2667000"/>
            <a:ext cx="67691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SIMCAN Architecture</a:t>
            </a:r>
            <a:b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	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Blade node components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pic>
        <p:nvPicPr>
          <p:cNvPr id="5" name="Imagen 4" descr="Generic Devices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0"/>
            <a:ext cx="3118349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redondeado 16"/>
          <p:cNvSpPr/>
          <p:nvPr/>
        </p:nvSpPr>
        <p:spPr>
          <a:xfrm>
            <a:off x="5744253" y="980983"/>
            <a:ext cx="871734" cy="257822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8" name="Rectángulo redondeado 17"/>
          <p:cNvSpPr/>
          <p:nvPr/>
        </p:nvSpPr>
        <p:spPr>
          <a:xfrm>
            <a:off x="6832457" y="106902"/>
            <a:ext cx="871734" cy="257822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Rectángulo redondeado 18"/>
          <p:cNvSpPr/>
          <p:nvPr/>
        </p:nvSpPr>
        <p:spPr>
          <a:xfrm>
            <a:off x="5750103" y="1251382"/>
            <a:ext cx="871734" cy="257822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" name="Rectángulo redondeado 19"/>
          <p:cNvSpPr/>
          <p:nvPr/>
        </p:nvSpPr>
        <p:spPr>
          <a:xfrm>
            <a:off x="6838308" y="377301"/>
            <a:ext cx="871734" cy="257822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1" name="Rectángulo redondeado 20"/>
          <p:cNvSpPr/>
          <p:nvPr/>
        </p:nvSpPr>
        <p:spPr>
          <a:xfrm>
            <a:off x="5755954" y="1515492"/>
            <a:ext cx="871734" cy="257822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2" name="Rectángulo redondeado 21"/>
          <p:cNvSpPr/>
          <p:nvPr/>
        </p:nvSpPr>
        <p:spPr>
          <a:xfrm>
            <a:off x="6844158" y="641412"/>
            <a:ext cx="871734" cy="257822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838200" y="3200400"/>
            <a:ext cx="76930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-108" charset="0"/>
                <a:ea typeface="ＭＳ Ｐゴシック" pitchFamily="-108" charset="-128"/>
                <a:cs typeface="ＭＳ Ｐゴシック" pitchFamily="-108" charset="-128"/>
              </a:rPr>
              <a:t>Applications: 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Each node can have one or several applications running.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Client and server parts of net services (as NFS) also run as applications.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838200" y="2362200"/>
            <a:ext cx="7693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-108" charset="0"/>
                <a:ea typeface="ＭＳ Ｐゴシック" pitchFamily="-108" charset="-128"/>
                <a:cs typeface="ＭＳ Ｐゴシック" pitchFamily="-108" charset="-128"/>
              </a:rPr>
              <a:t>Network Interface: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Links INET framework with the rest of the node functionality.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838200" y="4572001"/>
            <a:ext cx="76930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-108" charset="0"/>
                <a:ea typeface="ＭＳ Ｐゴシック" pitchFamily="-108" charset="-128"/>
                <a:cs typeface="ＭＳ Ｐゴシック" pitchFamily="-108" charset="-128"/>
              </a:rPr>
              <a:t>I/O Redirector: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Links the file system requests with their actual file system (local or remote)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Can include a local block cache.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-108" charset="0"/>
              <a:ea typeface="ＭＳ Ｐゴシック" pitchFamily="-108" charset="-128"/>
              <a:cs typeface="ＭＳ Ｐゴシック" pitchFamily="-10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8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SIMCAN Architecture</a:t>
            </a:r>
            <a:b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	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I/O Node components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1"/>
            <a:ext cx="7693025" cy="914400"/>
          </a:xfrm>
        </p:spPr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>
                <a:latin typeface="Georgia" pitchFamily="-108" charset="0"/>
              </a:rPr>
              <a:t>File system:  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Maps the file request into block requests.</a:t>
            </a:r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>
              <a:latin typeface="Georgia" pitchFamily="-108" charset="0"/>
            </a:endParaRPr>
          </a:p>
        </p:txBody>
      </p:sp>
      <p:pic>
        <p:nvPicPr>
          <p:cNvPr id="5" name="Imagen 4" descr="Generic Devices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0"/>
            <a:ext cx="3118349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redondeado 15"/>
          <p:cNvSpPr/>
          <p:nvPr/>
        </p:nvSpPr>
        <p:spPr>
          <a:xfrm>
            <a:off x="6779802" y="929689"/>
            <a:ext cx="971193" cy="839926"/>
          </a:xfrm>
          <a:prstGeom prst="roundRect">
            <a:avLst/>
          </a:prstGeom>
          <a:noFill/>
          <a:ln w="25400">
            <a:solidFill>
              <a:srgbClr val="00E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" name="Rectángulo redondeado 22"/>
          <p:cNvSpPr/>
          <p:nvPr/>
        </p:nvSpPr>
        <p:spPr>
          <a:xfrm>
            <a:off x="6838308" y="929689"/>
            <a:ext cx="871734" cy="262878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4" name="Rectángulo redondeado 23"/>
          <p:cNvSpPr/>
          <p:nvPr/>
        </p:nvSpPr>
        <p:spPr>
          <a:xfrm>
            <a:off x="6832457" y="1218214"/>
            <a:ext cx="871734" cy="262878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" name="Rectángulo redondeado 24"/>
          <p:cNvSpPr/>
          <p:nvPr/>
        </p:nvSpPr>
        <p:spPr>
          <a:xfrm>
            <a:off x="6838308" y="1506738"/>
            <a:ext cx="871734" cy="262878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6" name="Rectángulo redondeado 25"/>
          <p:cNvSpPr/>
          <p:nvPr/>
        </p:nvSpPr>
        <p:spPr>
          <a:xfrm>
            <a:off x="7908961" y="1461856"/>
            <a:ext cx="930239" cy="339817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838200" y="3286125"/>
            <a:ext cx="76930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-108" charset="0"/>
                <a:ea typeface="ＭＳ Ｐゴシック" pitchFamily="-108" charset="-128"/>
                <a:cs typeface="ＭＳ Ｐゴシック" pitchFamily="-108" charset="-128"/>
              </a:rPr>
              <a:t>Volume manager: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Manages the block requests splitting them into real disks.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Includes block cache and disk schedulers.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838200" y="4581525"/>
            <a:ext cx="76930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-108" charset="0"/>
                <a:ea typeface="ＭＳ Ｐゴシック" pitchFamily="-108" charset="-128"/>
                <a:cs typeface="ＭＳ Ｐゴシック" pitchFamily="-108" charset="-128"/>
              </a:rPr>
              <a:t>Disk System: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Simulates the behavior of disk drives.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If </a:t>
            </a:r>
            <a:r>
              <a:rPr kumimoji="0" 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DiskSim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, is included, this module becomes an interface to it.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8" charset="-128"/>
              <a:cs typeface="ＭＳ Ｐゴシック" pitchFamily="-10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8" charset="-128"/>
              <a:cs typeface="ＭＳ Ｐゴシック" pitchFamily="-108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75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6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SIMCAN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 Configuration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SIMCAN models are created as a composition of many modules in a hierarchical way.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The way this composition is made is defined by configuration files.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An HPC architecture model requires a huge amount of modules. 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The configuration files can be very huge and complex.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Configuration can be eased using compound modules to pack them.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Compound modules have their own parameterized configuration file 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The main compound unit is the node but there are smaller and bigger units.</a:t>
            </a:r>
            <a:r>
              <a:rPr lang="en-US" sz="1200" dirty="0" smtClean="0"/>
              <a:t>  </a:t>
            </a:r>
          </a:p>
          <a:p>
            <a:pPr lvl="1" eaLnBrk="1" hangingPunct="1">
              <a:spcAft>
                <a:spcPts val="1275"/>
              </a:spcAft>
            </a:pPr>
            <a:endParaRPr lang="en-US" sz="15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>
              <a:latin typeface="Georgia" pitchFamily="-10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SIMCAN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 Configuration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	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Packaging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Compute Nodes are grouped together to ease configuration.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Each compute node is named a blade.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A group of blades connected with a switch are grouped into a compound module called a blade center.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Several blade centers, each one with its own network connection, compound a module call rack.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Storage nodes and compute nodes are linked with an hierarchical set of switches.  </a:t>
            </a:r>
          </a:p>
          <a:p>
            <a:pPr lvl="1" eaLnBrk="1" hangingPunct="1">
              <a:spcAft>
                <a:spcPts val="1275"/>
              </a:spcAft>
            </a:pPr>
            <a:endParaRPr lang="en-US" sz="15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>
              <a:latin typeface="Georgia" pitchFamily="-10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SIMCAN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Configuration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Packaging</a:t>
            </a:r>
          </a:p>
        </p:txBody>
      </p:sp>
      <p:pic>
        <p:nvPicPr>
          <p:cNvPr id="30723" name="Imagen 5" descr="Empaquetado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200400"/>
            <a:ext cx="72501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Index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26720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Motivations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Introduction to SIMCAN framework  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SIMCAN architecture 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SIMCAN configuration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Modeling applications in SIMCAN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Parallel simulation with SIMCAN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b="1" dirty="0" smtClean="0">
                <a:latin typeface="Times New Roman" pitchFamily="-108" charset="0"/>
              </a:rPr>
              <a:t>Conclusions &amp; </a:t>
            </a:r>
            <a:r>
              <a:rPr lang="en-US" sz="2400" b="1" smtClean="0">
                <a:latin typeface="Times New Roman" pitchFamily="-108" charset="0"/>
              </a:rPr>
              <a:t>future works</a:t>
            </a:r>
            <a:endParaRPr lang="en-US" sz="2400" b="1" dirty="0">
              <a:latin typeface="Times New Roman" pitchFamily="-10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SIMCAN Configuration</a:t>
            </a:r>
            <a:b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Modeling real architectures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533400"/>
          </a:xfrm>
        </p:spPr>
        <p:txBody>
          <a:bodyPr/>
          <a:lstStyle/>
          <a:p>
            <a:pPr lvl="2" eaLnBrk="1" hangingPunct="1">
              <a:spcAft>
                <a:spcPct val="35000"/>
              </a:spcAft>
              <a:buFont typeface="Wingdings" pitchFamily="-108" charset="2"/>
              <a:buNone/>
            </a:pPr>
            <a:endParaRPr lang="en-US" sz="600" smtClean="0">
              <a:latin typeface="Georgia" pitchFamily="-108" charset="0"/>
              <a:ea typeface="ＭＳ Ｐゴシック" pitchFamily="-108" charset="-128"/>
            </a:endParaRPr>
          </a:p>
          <a:p>
            <a:pPr eaLnBrk="1" hangingPunct="1">
              <a:spcAft>
                <a:spcPct val="35000"/>
              </a:spcAft>
            </a:pPr>
            <a:endParaRPr lang="en-US" sz="1800" smtClean="0">
              <a:latin typeface="Georgia" pitchFamily="-108" charset="0"/>
            </a:endParaRPr>
          </a:p>
        </p:txBody>
      </p:sp>
      <p:pic>
        <p:nvPicPr>
          <p:cNvPr id="5" name="Imagen 4" descr="NAS_model_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752600" y="2514600"/>
            <a:ext cx="5728821" cy="3733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SIMCAN Configuration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Modeling real architectures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4" name="Imagen 3" descr="NAS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514600"/>
            <a:ext cx="426720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redondeado 5"/>
          <p:cNvSpPr/>
          <p:nvPr/>
        </p:nvSpPr>
        <p:spPr>
          <a:xfrm>
            <a:off x="3530600" y="4749800"/>
            <a:ext cx="1892300" cy="520700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7" name="Rectángulo redondeado 6"/>
          <p:cNvSpPr/>
          <p:nvPr/>
        </p:nvSpPr>
        <p:spPr>
          <a:xfrm>
            <a:off x="1206500" y="2997200"/>
            <a:ext cx="1892300" cy="520700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8" name="Rectángulo redondeado 7"/>
          <p:cNvSpPr/>
          <p:nvPr/>
        </p:nvSpPr>
        <p:spPr>
          <a:xfrm>
            <a:off x="4343400" y="2819400"/>
            <a:ext cx="609600" cy="457200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Rectángulo redondeado 8"/>
          <p:cNvSpPr/>
          <p:nvPr/>
        </p:nvSpPr>
        <p:spPr>
          <a:xfrm>
            <a:off x="6324600" y="3352800"/>
            <a:ext cx="609600" cy="457200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" name="Rectángulo redondeado 9"/>
          <p:cNvSpPr/>
          <p:nvPr/>
        </p:nvSpPr>
        <p:spPr>
          <a:xfrm>
            <a:off x="4495800" y="5334000"/>
            <a:ext cx="914400" cy="520700"/>
          </a:xfrm>
          <a:prstGeom prst="roundRect">
            <a:avLst/>
          </a:prstGeom>
          <a:noFill/>
          <a:ln w="25400">
            <a:solidFill>
              <a:srgbClr val="00E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2" name="Rectángulo redondeado 11"/>
          <p:cNvSpPr/>
          <p:nvPr/>
        </p:nvSpPr>
        <p:spPr>
          <a:xfrm>
            <a:off x="1231900" y="3543300"/>
            <a:ext cx="1892300" cy="520700"/>
          </a:xfrm>
          <a:prstGeom prst="roundRect">
            <a:avLst/>
          </a:prstGeom>
          <a:noFill/>
          <a:ln w="25400">
            <a:solidFill>
              <a:srgbClr val="00E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" name="Rectángulo redondeado 12"/>
          <p:cNvSpPr/>
          <p:nvPr/>
        </p:nvSpPr>
        <p:spPr>
          <a:xfrm>
            <a:off x="3462338" y="4681538"/>
            <a:ext cx="2016125" cy="17272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4" name="Rectángulo redondeado 13"/>
          <p:cNvSpPr/>
          <p:nvPr/>
        </p:nvSpPr>
        <p:spPr>
          <a:xfrm>
            <a:off x="4503738" y="2514600"/>
            <a:ext cx="339725" cy="34766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" name="Rectángulo redondeado 14"/>
          <p:cNvSpPr/>
          <p:nvPr/>
        </p:nvSpPr>
        <p:spPr>
          <a:xfrm>
            <a:off x="4800600" y="3657600"/>
            <a:ext cx="271463" cy="685800"/>
          </a:xfrm>
          <a:prstGeom prst="roundRect">
            <a:avLst/>
          </a:prstGeom>
          <a:noFill/>
          <a:ln w="25400">
            <a:solidFill>
              <a:srgbClr val="FF61D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6" name="Rectángulo redondeado 15"/>
          <p:cNvSpPr/>
          <p:nvPr/>
        </p:nvSpPr>
        <p:spPr>
          <a:xfrm>
            <a:off x="990600" y="2895600"/>
            <a:ext cx="2328863" cy="3446463"/>
          </a:xfrm>
          <a:prstGeom prst="roundRect">
            <a:avLst/>
          </a:prstGeom>
          <a:noFill/>
          <a:ln w="25400">
            <a:solidFill>
              <a:srgbClr val="FF61D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cxnSp>
        <p:nvCxnSpPr>
          <p:cNvPr id="18" name="Conector recto de flecha 17"/>
          <p:cNvCxnSpPr/>
          <p:nvPr/>
        </p:nvCxnSpPr>
        <p:spPr>
          <a:xfrm rot="10800000">
            <a:off x="4724400" y="3124200"/>
            <a:ext cx="1905000" cy="457200"/>
          </a:xfrm>
          <a:prstGeom prst="straightConnector1">
            <a:avLst/>
          </a:prstGeom>
          <a:ln>
            <a:solidFill>
              <a:srgbClr val="00EB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90600" y="2762250"/>
            <a:ext cx="4495800" cy="3943350"/>
            <a:chOff x="990600" y="2762250"/>
            <a:chExt cx="4495800" cy="3943350"/>
          </a:xfrm>
        </p:grpSpPr>
        <p:pic>
          <p:nvPicPr>
            <p:cNvPr id="5" name="Imagen 4" descr="NAS devices.eps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90600" y="2762250"/>
              <a:ext cx="4495800" cy="3943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" name="Group 20"/>
            <p:cNvGrpSpPr/>
            <p:nvPr/>
          </p:nvGrpSpPr>
          <p:grpSpPr>
            <a:xfrm>
              <a:off x="4495800" y="5334000"/>
              <a:ext cx="990600" cy="307777"/>
              <a:chOff x="4495800" y="5334000"/>
              <a:chExt cx="990600" cy="307777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648200" y="5399388"/>
                <a:ext cx="685800" cy="19617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495800" y="5334000"/>
                <a:ext cx="990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Courier New"/>
                    <a:cs typeface="Courier New"/>
                  </a:rPr>
                  <a:t>NFS/PFS</a:t>
                </a:r>
                <a:endParaRPr lang="en-US" sz="1400" dirty="0">
                  <a:latin typeface="Courier New"/>
                  <a:cs typeface="Courier New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219200" y="3654623"/>
              <a:ext cx="2057400" cy="738664"/>
              <a:chOff x="4532489" y="5334000"/>
              <a:chExt cx="990600" cy="73866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648200" y="5399388"/>
                <a:ext cx="685800" cy="19617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532489" y="5334000"/>
                <a:ext cx="9906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Courier New"/>
                    <a:cs typeface="Courier New"/>
                  </a:rPr>
                  <a:t>NFS/PFS Protocol</a:t>
                </a:r>
                <a:endParaRPr lang="en-US" sz="1400" dirty="0">
                  <a:latin typeface="Courier New"/>
                  <a:cs typeface="Courier New"/>
                </a:endParaRP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Modeling applications 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24800" cy="3724275"/>
          </a:xfrm>
        </p:spPr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SIMCAN applications are implemented as OMNET++ modules (C++ objects).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The application behavior can be implemented as a </a:t>
            </a:r>
            <a:r>
              <a:rPr lang="en-US" sz="1600" dirty="0" err="1" smtClean="0"/>
              <a:t>coroutine</a:t>
            </a:r>
            <a:r>
              <a:rPr lang="en-US" sz="1600" dirty="0" smtClean="0"/>
              <a:t> or as a event-oriented handler.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err="1" smtClean="0"/>
              <a:t>Coroutines</a:t>
            </a:r>
            <a:r>
              <a:rPr lang="en-US" sz="1500" dirty="0" smtClean="0"/>
              <a:t> are easier but less flexible because the need of an independent stack.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Event-oriented approximation is more difficult but it is easier to scale.    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SIMCAN offers applications an interface to the storage and communications facilities.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Storage resources are accessed using a POSIX-oriented interface (open, read, …)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Communications resources use a MPI-oriented interface </a:t>
            </a:r>
          </a:p>
          <a:p>
            <a:pPr lvl="1" eaLnBrk="1" hangingPunct="1">
              <a:spcAft>
                <a:spcPts val="1275"/>
              </a:spcAft>
            </a:pPr>
            <a:endParaRPr lang="en-US" sz="1500" dirty="0" smtClean="0"/>
          </a:p>
          <a:p>
            <a:pPr lvl="1" eaLnBrk="1" hangingPunct="1">
              <a:spcAft>
                <a:spcPts val="1275"/>
              </a:spcAft>
            </a:pPr>
            <a:endParaRPr lang="en-US" sz="15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9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>
              <a:latin typeface="Georgia" pitchFamily="-10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Modeling applications </a:t>
            </a:r>
            <a:b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Trace method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24800" cy="3724275"/>
          </a:xfrm>
        </p:spPr>
        <p:txBody>
          <a:bodyPr/>
          <a:lstStyle/>
          <a:p>
            <a:pPr eaLnBrk="1" hangingPunct="1">
              <a:spcAft>
                <a:spcPct val="35000"/>
              </a:spcAft>
            </a:pPr>
            <a:r>
              <a:rPr lang="en-US" sz="1600" dirty="0" smtClean="0"/>
              <a:t>Applications can also be implemented as trace reproductions.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The traces are obtained automatically from real executions.	</a:t>
            </a:r>
          </a:p>
          <a:p>
            <a:pPr eaLnBrk="1" hangingPunct="1">
              <a:spcAft>
                <a:spcPct val="35000"/>
              </a:spcAft>
            </a:pPr>
            <a:r>
              <a:rPr lang="en-US" sz="1600" dirty="0" smtClean="0"/>
              <a:t>The traces included: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Computational times.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Storage requests.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Communication requests.</a:t>
            </a:r>
          </a:p>
          <a:p>
            <a:pPr eaLnBrk="1" hangingPunct="1">
              <a:spcAft>
                <a:spcPct val="35000"/>
              </a:spcAft>
            </a:pPr>
            <a:r>
              <a:rPr lang="en-US" sz="1600" dirty="0" smtClean="0"/>
              <a:t>The main drawback is the need of a previous execution to obtain the trace.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Instead is a good method to validate the simulation framework.</a:t>
            </a:r>
          </a:p>
          <a:p>
            <a:pPr eaLnBrk="1" hangingPunct="1">
              <a:spcAft>
                <a:spcPct val="35000"/>
              </a:spcAft>
            </a:pPr>
            <a:endParaRPr lang="en-US" sz="1800" dirty="0" smtClean="0">
              <a:latin typeface="Georgia" pitchFamily="-10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Parallel simulation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24800" cy="3724275"/>
          </a:xfrm>
        </p:spPr>
        <p:txBody>
          <a:bodyPr/>
          <a:lstStyle/>
          <a:p>
            <a:pPr eaLnBrk="1" hangingPunct="1">
              <a:spcAft>
                <a:spcPct val="35000"/>
              </a:spcAft>
            </a:pPr>
            <a:r>
              <a:rPr lang="en-US" sz="1600" dirty="0" smtClean="0"/>
              <a:t>SIMCAN models can be too big for executing in a single machine.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Models can require more memory that the amount available on a single node.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Execution time can be improved using more CPUs.</a:t>
            </a:r>
            <a:r>
              <a:rPr lang="en-US" sz="1200" dirty="0" smtClean="0"/>
              <a:t> </a:t>
            </a:r>
          </a:p>
          <a:p>
            <a:pPr eaLnBrk="1" hangingPunct="1">
              <a:spcAft>
                <a:spcPct val="35000"/>
              </a:spcAft>
            </a:pPr>
            <a:r>
              <a:rPr lang="en-US" sz="1500" dirty="0" smtClean="0"/>
              <a:t>OMNET ++ allows messages between modules on different nodes be dispatched using MPI functionality.</a:t>
            </a:r>
          </a:p>
          <a:p>
            <a:pPr eaLnBrk="1" hangingPunct="1">
              <a:spcAft>
                <a:spcPct val="35000"/>
              </a:spcAft>
            </a:pPr>
            <a:r>
              <a:rPr lang="en-US" sz="1500" dirty="0" smtClean="0"/>
              <a:t>Parallel simulation are distributed over the nodes using a partition schema.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Modules are assigned to partitions during the configuration phase.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Each partition can be executed on a single node.  </a:t>
            </a:r>
          </a:p>
          <a:p>
            <a:pPr lvl="1" eaLnBrk="1" hangingPunct="1">
              <a:spcAft>
                <a:spcPct val="35000"/>
              </a:spcAft>
            </a:pPr>
            <a:r>
              <a:rPr lang="en-US" sz="1500" dirty="0" smtClean="0"/>
              <a:t>Compound modules can be split along different partitions but it complicates the configuration.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Conector recto 41"/>
          <p:cNvCxnSpPr/>
          <p:nvPr/>
        </p:nvCxnSpPr>
        <p:spPr>
          <a:xfrm rot="5400000">
            <a:off x="3467894" y="4226719"/>
            <a:ext cx="9874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rot="5400000">
            <a:off x="4229894" y="4226719"/>
            <a:ext cx="9874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 rot="5400000">
            <a:off x="5372894" y="4226719"/>
            <a:ext cx="9874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 rot="5400000">
            <a:off x="6134894" y="4226719"/>
            <a:ext cx="9874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 rot="5400000">
            <a:off x="2324894" y="4226719"/>
            <a:ext cx="9874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 rot="16200000" flipH="1">
            <a:off x="1562100" y="4229100"/>
            <a:ext cx="990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Sequential simulation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52600" y="3428999"/>
            <a:ext cx="609600" cy="30480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err="1" smtClean="0"/>
              <a:t>Node</a:t>
            </a:r>
            <a:endParaRPr lang="es-ES_tradnl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510330" y="3428999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748330" y="3883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510330" y="3883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752600" y="4264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510330" y="4264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752600" y="4724400"/>
            <a:ext cx="13716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smtClean="0"/>
              <a:t>Switch</a:t>
            </a:r>
            <a:endParaRPr lang="es-ES_tradnl" sz="1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657600" y="3428999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4415330" y="3428999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653330" y="3883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4415330" y="3883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657600" y="4264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4415330" y="4264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3657600" y="4724400"/>
            <a:ext cx="13716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smtClean="0"/>
              <a:t>Switch</a:t>
            </a:r>
          </a:p>
          <a:p>
            <a:pPr algn="ctr">
              <a:defRPr/>
            </a:pPr>
            <a:endParaRPr lang="es-ES_tradnl" sz="140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5562600" y="3428999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2" name="CuadroTexto 31"/>
          <p:cNvSpPr txBox="1"/>
          <p:nvPr/>
        </p:nvSpPr>
        <p:spPr>
          <a:xfrm>
            <a:off x="6320330" y="3428999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3" name="CuadroTexto 32"/>
          <p:cNvSpPr txBox="1"/>
          <p:nvPr/>
        </p:nvSpPr>
        <p:spPr>
          <a:xfrm>
            <a:off x="5558330" y="3883222"/>
            <a:ext cx="613870" cy="30777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err="1" smtClean="0"/>
              <a:t>Node</a:t>
            </a:r>
            <a:endParaRPr lang="es-ES_tradnl" sz="1400" dirty="0"/>
          </a:p>
        </p:txBody>
      </p:sp>
      <p:sp>
        <p:nvSpPr>
          <p:cNvPr id="34" name="CuadroTexto 33"/>
          <p:cNvSpPr txBox="1"/>
          <p:nvPr/>
        </p:nvSpPr>
        <p:spPr>
          <a:xfrm>
            <a:off x="6320330" y="3883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5" name="CuadroTexto 34"/>
          <p:cNvSpPr txBox="1"/>
          <p:nvPr/>
        </p:nvSpPr>
        <p:spPr>
          <a:xfrm>
            <a:off x="5562600" y="4264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6" name="CuadroTexto 35"/>
          <p:cNvSpPr txBox="1"/>
          <p:nvPr/>
        </p:nvSpPr>
        <p:spPr>
          <a:xfrm>
            <a:off x="6320330" y="4264222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7" name="CuadroTexto 36"/>
          <p:cNvSpPr txBox="1"/>
          <p:nvPr/>
        </p:nvSpPr>
        <p:spPr>
          <a:xfrm>
            <a:off x="5562600" y="4724400"/>
            <a:ext cx="13716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smtClean="0"/>
              <a:t>Switch</a:t>
            </a:r>
          </a:p>
          <a:p>
            <a:pPr algn="ctr">
              <a:defRPr/>
            </a:pPr>
            <a:endParaRPr lang="es-ES_tradnl" sz="1400" dirty="0"/>
          </a:p>
        </p:txBody>
      </p:sp>
      <p:cxnSp>
        <p:nvCxnSpPr>
          <p:cNvPr id="49" name="Conector recto 48"/>
          <p:cNvCxnSpPr/>
          <p:nvPr/>
        </p:nvCxnSpPr>
        <p:spPr>
          <a:xfrm>
            <a:off x="2438400" y="5410200"/>
            <a:ext cx="388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 rot="5400000">
            <a:off x="2247901" y="5219700"/>
            <a:ext cx="3810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rot="5400000" flipH="1" flipV="1">
            <a:off x="6134101" y="5219700"/>
            <a:ext cx="3810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 rot="5400000">
            <a:off x="4152901" y="5219700"/>
            <a:ext cx="3810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ángulo redondeado 56"/>
          <p:cNvSpPr/>
          <p:nvPr/>
        </p:nvSpPr>
        <p:spPr>
          <a:xfrm>
            <a:off x="1447800" y="3276600"/>
            <a:ext cx="5715000" cy="2286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67661" name="CuadroTexto 57"/>
          <p:cNvSpPr txBox="1">
            <a:spLocks noChangeArrowheads="1"/>
          </p:cNvSpPr>
          <p:nvPr/>
        </p:nvSpPr>
        <p:spPr bwMode="auto">
          <a:xfrm>
            <a:off x="7620000" y="4419600"/>
            <a:ext cx="1274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/>
              <a:t>Real Node</a:t>
            </a:r>
          </a:p>
        </p:txBody>
      </p:sp>
      <p:cxnSp>
        <p:nvCxnSpPr>
          <p:cNvPr id="60" name="Conector recto de flecha 59"/>
          <p:cNvCxnSpPr>
            <a:stCxn id="67661" idx="1"/>
          </p:cNvCxnSpPr>
          <p:nvPr/>
        </p:nvCxnSpPr>
        <p:spPr>
          <a:xfrm rot="10800000" flipV="1">
            <a:off x="6934200" y="4603750"/>
            <a:ext cx="685800" cy="6540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Conector recto 41"/>
          <p:cNvCxnSpPr/>
          <p:nvPr/>
        </p:nvCxnSpPr>
        <p:spPr>
          <a:xfrm rot="5400000">
            <a:off x="3488531" y="4453732"/>
            <a:ext cx="987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rot="5400000">
            <a:off x="4250531" y="4453732"/>
            <a:ext cx="987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 rot="5400000">
            <a:off x="5393531" y="4453732"/>
            <a:ext cx="987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 rot="5400000">
            <a:off x="6155531" y="4453732"/>
            <a:ext cx="987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 rot="5400000">
            <a:off x="2345531" y="4453732"/>
            <a:ext cx="987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 rot="16200000" flipH="1">
            <a:off x="1582738" y="4456113"/>
            <a:ext cx="990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Parallel simulation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73237" y="3656011"/>
            <a:ext cx="609600" cy="30480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err="1" smtClean="0"/>
              <a:t>Node</a:t>
            </a:r>
            <a:endParaRPr lang="es-ES_tradnl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530967" y="3656011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768967" y="4110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530967" y="4110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773237" y="4491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530967" y="4491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773237" y="4951412"/>
            <a:ext cx="13716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smtClean="0"/>
              <a:t>Switch</a:t>
            </a:r>
          </a:p>
          <a:p>
            <a:pPr algn="ctr">
              <a:defRPr/>
            </a:pPr>
            <a:endParaRPr lang="es-ES_tradnl" sz="1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678237" y="3656011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4435967" y="3656011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673967" y="4110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4435967" y="4110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678237" y="4491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4435967" y="4491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3678237" y="4951412"/>
            <a:ext cx="13716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smtClean="0"/>
              <a:t>Switch</a:t>
            </a:r>
          </a:p>
          <a:p>
            <a:pPr algn="ctr">
              <a:defRPr/>
            </a:pPr>
            <a:endParaRPr lang="es-ES_tradnl" sz="140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5583237" y="3656011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2" name="CuadroTexto 31"/>
          <p:cNvSpPr txBox="1"/>
          <p:nvPr/>
        </p:nvSpPr>
        <p:spPr>
          <a:xfrm>
            <a:off x="6340967" y="3656011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3" name="CuadroTexto 32"/>
          <p:cNvSpPr txBox="1"/>
          <p:nvPr/>
        </p:nvSpPr>
        <p:spPr>
          <a:xfrm>
            <a:off x="5578967" y="4110234"/>
            <a:ext cx="613870" cy="30777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err="1" smtClean="0"/>
              <a:t>Node</a:t>
            </a:r>
            <a:endParaRPr lang="es-ES_tradnl" sz="1400" dirty="0"/>
          </a:p>
        </p:txBody>
      </p:sp>
      <p:sp>
        <p:nvSpPr>
          <p:cNvPr id="34" name="CuadroTexto 33"/>
          <p:cNvSpPr txBox="1"/>
          <p:nvPr/>
        </p:nvSpPr>
        <p:spPr>
          <a:xfrm>
            <a:off x="6340967" y="4110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5" name="CuadroTexto 34"/>
          <p:cNvSpPr txBox="1"/>
          <p:nvPr/>
        </p:nvSpPr>
        <p:spPr>
          <a:xfrm>
            <a:off x="5583237" y="4491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6" name="CuadroTexto 35"/>
          <p:cNvSpPr txBox="1"/>
          <p:nvPr/>
        </p:nvSpPr>
        <p:spPr>
          <a:xfrm>
            <a:off x="6340967" y="4491234"/>
            <a:ext cx="61387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Node</a:t>
            </a:r>
            <a:endParaRPr lang="es-ES_tradnl" sz="1400" dirty="0"/>
          </a:p>
        </p:txBody>
      </p:sp>
      <p:sp>
        <p:nvSpPr>
          <p:cNvPr id="37" name="CuadroTexto 36"/>
          <p:cNvSpPr txBox="1"/>
          <p:nvPr/>
        </p:nvSpPr>
        <p:spPr>
          <a:xfrm>
            <a:off x="5583237" y="4951412"/>
            <a:ext cx="1371600" cy="3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1400" dirty="0" smtClean="0"/>
              <a:t>Switch</a:t>
            </a:r>
          </a:p>
          <a:p>
            <a:pPr algn="ctr">
              <a:defRPr/>
            </a:pPr>
            <a:endParaRPr lang="es-ES_tradnl" sz="1400" dirty="0"/>
          </a:p>
        </p:txBody>
      </p:sp>
      <p:cxnSp>
        <p:nvCxnSpPr>
          <p:cNvPr id="49" name="Conector recto 48"/>
          <p:cNvCxnSpPr/>
          <p:nvPr/>
        </p:nvCxnSpPr>
        <p:spPr>
          <a:xfrm>
            <a:off x="2459038" y="5637213"/>
            <a:ext cx="3886200" cy="1587"/>
          </a:xfrm>
          <a:prstGeom prst="line">
            <a:avLst/>
          </a:prstGeom>
          <a:ln>
            <a:solidFill>
              <a:srgbClr val="00EB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 rot="5400000">
            <a:off x="2268538" y="5446712"/>
            <a:ext cx="381000" cy="3175"/>
          </a:xfrm>
          <a:prstGeom prst="line">
            <a:avLst/>
          </a:prstGeom>
          <a:ln>
            <a:solidFill>
              <a:srgbClr val="00EB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rot="5400000" flipH="1" flipV="1">
            <a:off x="6154738" y="5446712"/>
            <a:ext cx="381000" cy="3175"/>
          </a:xfrm>
          <a:prstGeom prst="line">
            <a:avLst/>
          </a:prstGeom>
          <a:ln>
            <a:solidFill>
              <a:srgbClr val="00EB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 rot="5400000">
            <a:off x="4173538" y="5446712"/>
            <a:ext cx="381000" cy="3175"/>
          </a:xfrm>
          <a:prstGeom prst="line">
            <a:avLst/>
          </a:prstGeom>
          <a:ln>
            <a:solidFill>
              <a:srgbClr val="00EB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708" name="CuadroTexto 57"/>
          <p:cNvSpPr txBox="1">
            <a:spLocks noChangeArrowheads="1"/>
          </p:cNvSpPr>
          <p:nvPr/>
        </p:nvSpPr>
        <p:spPr bwMode="auto">
          <a:xfrm>
            <a:off x="7640638" y="4646613"/>
            <a:ext cx="1274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/>
              <a:t>Real Node</a:t>
            </a:r>
          </a:p>
        </p:txBody>
      </p:sp>
      <p:cxnSp>
        <p:nvCxnSpPr>
          <p:cNvPr id="60" name="Conector recto de flecha 59"/>
          <p:cNvCxnSpPr>
            <a:stCxn id="69708" idx="1"/>
          </p:cNvCxnSpPr>
          <p:nvPr/>
        </p:nvCxnSpPr>
        <p:spPr>
          <a:xfrm rot="10800000" flipV="1">
            <a:off x="6954838" y="4830763"/>
            <a:ext cx="685800" cy="501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ángulo redondeado 37"/>
          <p:cNvSpPr/>
          <p:nvPr/>
        </p:nvSpPr>
        <p:spPr>
          <a:xfrm>
            <a:off x="1620838" y="3503613"/>
            <a:ext cx="1676400" cy="19812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9" name="Rectángulo redondeado 38"/>
          <p:cNvSpPr/>
          <p:nvPr/>
        </p:nvSpPr>
        <p:spPr>
          <a:xfrm>
            <a:off x="3525838" y="3503613"/>
            <a:ext cx="1676400" cy="19812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46" name="Rectángulo redondeado 45"/>
          <p:cNvSpPr/>
          <p:nvPr/>
        </p:nvSpPr>
        <p:spPr>
          <a:xfrm>
            <a:off x="5430838" y="3503613"/>
            <a:ext cx="1676400" cy="19812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52" name="CuadroTexto 51"/>
          <p:cNvSpPr txBox="1"/>
          <p:nvPr/>
        </p:nvSpPr>
        <p:spPr>
          <a:xfrm>
            <a:off x="1951037" y="3198812"/>
            <a:ext cx="993018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Partition</a:t>
            </a:r>
            <a:r>
              <a:rPr lang="es-ES_tradnl" sz="1400" dirty="0"/>
              <a:t> 0</a:t>
            </a:r>
          </a:p>
        </p:txBody>
      </p:sp>
      <p:sp>
        <p:nvSpPr>
          <p:cNvPr id="54" name="CuadroTexto 53"/>
          <p:cNvSpPr txBox="1"/>
          <p:nvPr/>
        </p:nvSpPr>
        <p:spPr>
          <a:xfrm>
            <a:off x="3830637" y="3198812"/>
            <a:ext cx="993018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Partition</a:t>
            </a:r>
            <a:r>
              <a:rPr lang="es-ES_tradnl" sz="1400" dirty="0"/>
              <a:t> 1</a:t>
            </a:r>
          </a:p>
        </p:txBody>
      </p:sp>
      <p:sp>
        <p:nvSpPr>
          <p:cNvPr id="56" name="CuadroTexto 55"/>
          <p:cNvSpPr txBox="1"/>
          <p:nvPr/>
        </p:nvSpPr>
        <p:spPr>
          <a:xfrm>
            <a:off x="5735637" y="3198812"/>
            <a:ext cx="993018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 err="1"/>
              <a:t>Partition</a:t>
            </a:r>
            <a:r>
              <a:rPr lang="es-ES_tradnl" sz="1400" dirty="0"/>
              <a:t> 2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5410200" y="5867400"/>
            <a:ext cx="2160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Real </a:t>
            </a:r>
            <a:r>
              <a:rPr lang="es-ES_tradnl" dirty="0" err="1" smtClean="0"/>
              <a:t>network</a:t>
            </a:r>
            <a:r>
              <a:rPr lang="es-ES_tradnl" dirty="0" smtClean="0"/>
              <a:t> (MPI)</a:t>
            </a:r>
            <a:endParaRPr lang="es-ES_tradnl" dirty="0"/>
          </a:p>
        </p:txBody>
      </p:sp>
      <p:cxnSp>
        <p:nvCxnSpPr>
          <p:cNvPr id="50" name="Conector recto de flecha 49"/>
          <p:cNvCxnSpPr>
            <a:stCxn id="47" idx="1"/>
          </p:cNvCxnSpPr>
          <p:nvPr/>
        </p:nvCxnSpPr>
        <p:spPr>
          <a:xfrm rot="10800000">
            <a:off x="4419600" y="5715000"/>
            <a:ext cx="990600" cy="337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Conclusions &amp; Future works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38200" y="2362200"/>
            <a:ext cx="79248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</a:pPr>
            <a:r>
              <a:rPr lang="en-US" sz="1600" kern="0" dirty="0" smtClean="0">
                <a:ea typeface="ＭＳ Ｐゴシック" pitchFamily="-108" charset="-128"/>
                <a:cs typeface="ＭＳ Ｐゴシック" pitchFamily="-108" charset="-128"/>
              </a:rPr>
              <a:t>SIMCAN provide a simulation environment for researching: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8" charset="-128"/>
              <a:cs typeface="ＭＳ Ｐゴシック" pitchFamily="-108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Aimed for system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software </a:t>
            </a:r>
            <a:r>
              <a:rPr lang="en-US" sz="1500" kern="0" dirty="0" smtClean="0">
                <a:latin typeface="+mn-lt"/>
                <a:ea typeface="ＭＳ Ｐゴシック" pitchFamily="-65" charset="-128"/>
              </a:rPr>
              <a:t>of parallel and distributed environments.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Focused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on storage and communications infrastructures.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Extensible and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scalable.</a:t>
            </a: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8" charset="-128"/>
                <a:cs typeface="ＭＳ Ｐゴシック" pitchFamily="-108" charset="-128"/>
              </a:rPr>
              <a:t>Future works include: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Ease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the configuration phase. (There is a configuration GUI on progress)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Increase the number of modules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disposables (files systems, etc.).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5000"/>
              </a:spcAft>
              <a:buClr>
                <a:schemeClr val="tx1"/>
              </a:buClr>
              <a:buSzPct val="75000"/>
              <a:buFontTx/>
              <a:buChar char="–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Increase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 the number of </a:t>
            </a:r>
            <a:r>
              <a:rPr lang="en-US" sz="1500" kern="0" dirty="0" smtClean="0">
                <a:latin typeface="+mn-lt"/>
                <a:ea typeface="ＭＳ Ｐゴシック" pitchFamily="-65" charset="-128"/>
              </a:rPr>
              <a:t>available architectures (</a:t>
            </a:r>
            <a:r>
              <a:rPr lang="en-US" sz="1500" kern="0" dirty="0" err="1" smtClean="0">
                <a:latin typeface="+mn-lt"/>
                <a:ea typeface="ＭＳ Ｐゴシック" pitchFamily="-65" charset="-128"/>
              </a:rPr>
              <a:t>SANs</a:t>
            </a:r>
            <a:r>
              <a:rPr lang="en-US" sz="1500" kern="0" dirty="0" smtClean="0">
                <a:latin typeface="+mn-lt"/>
                <a:ea typeface="ＭＳ Ｐゴシック" pitchFamily="-65" charset="-128"/>
              </a:rPr>
              <a:t>, Grid, etc.).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</a:rPr>
              <a:t>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Thanks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124200"/>
            <a:ext cx="7910513" cy="2590800"/>
          </a:xfrm>
        </p:spPr>
        <p:txBody>
          <a:bodyPr/>
          <a:lstStyle/>
          <a:p>
            <a:pPr eaLnBrk="1" hangingPunct="1">
              <a:spcAft>
                <a:spcPct val="35000"/>
              </a:spcAft>
              <a:buFont typeface="Wingdings" pitchFamily="-65" charset="2"/>
              <a:buNone/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  <a:ea typeface="+mn-ea"/>
                <a:cs typeface="+mn-cs"/>
              </a:rPr>
              <a:t>Thanks </a:t>
            </a:r>
            <a:r>
              <a:rPr lang="en-US" sz="6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  <a:ea typeface="+mn-ea"/>
                <a:cs typeface="+mn-cs"/>
              </a:rPr>
              <a:t>for</a:t>
            </a:r>
            <a:r>
              <a:rPr lang="en-US" sz="60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  <a:ea typeface="+mn-ea"/>
                <a:cs typeface="+mn-cs"/>
              </a:rPr>
              <a:t> </a:t>
            </a:r>
          </a:p>
          <a:p>
            <a:pPr eaLnBrk="1" hangingPunct="1">
              <a:spcAft>
                <a:spcPct val="35000"/>
              </a:spcAft>
              <a:buFont typeface="Wingdings" pitchFamily="-65" charset="2"/>
              <a:buNone/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Georgia" pitchFamily="-65" charset="0"/>
                <a:ea typeface="+mn-ea"/>
                <a:cs typeface="+mn-cs"/>
              </a:rPr>
              <a:t>     your attention!</a:t>
            </a:r>
            <a:endParaRPr lang="en-US" sz="6000" b="1" dirty="0">
              <a:effectLst>
                <a:outerShdw blurRad="38100" dist="38100" dir="2700000" algn="tl">
                  <a:srgbClr val="DDDDDD"/>
                </a:outerShdw>
              </a:effectLst>
              <a:latin typeface="Georgia" pitchFamily="-65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Motivations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The computer architecture and system group (ARCOS) has aimed, among other things, the research and development of system software for parallel and distributed applications. Researching projects include:    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Parallel file systems (</a:t>
            </a:r>
            <a:r>
              <a:rPr lang="en-US" sz="1500" dirty="0" err="1" smtClean="0"/>
              <a:t>ParFiSys</a:t>
            </a:r>
            <a:r>
              <a:rPr lang="en-US" sz="1500" dirty="0" smtClean="0"/>
              <a:t>, Expand, </a:t>
            </a:r>
            <a:r>
              <a:rPr lang="en-US" sz="1500" dirty="0" err="1" smtClean="0"/>
              <a:t>ClusterFile</a:t>
            </a:r>
            <a:r>
              <a:rPr lang="en-US" sz="1500" dirty="0" smtClean="0"/>
              <a:t>)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Reliable and fault tolerant storage.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Application-oriented I/O and Quality of Service.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Optimization of parallel infrastructure (</a:t>
            </a:r>
            <a:r>
              <a:rPr lang="en-US" sz="1500" dirty="0" err="1" smtClean="0"/>
              <a:t>MiMPI</a:t>
            </a:r>
            <a:r>
              <a:rPr lang="en-US" sz="1500" dirty="0" smtClean="0"/>
              <a:t>)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Most of these projects has been developed using two different approximations: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Modeling and simulating the behavior of the platform.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Developing real prototypes of the desired software. </a:t>
            </a:r>
            <a:r>
              <a:rPr lang="en-US" sz="1200" dirty="0" smtClean="0"/>
              <a:t> </a:t>
            </a:r>
          </a:p>
          <a:p>
            <a:pPr eaLnBrk="1" hangingPunct="1">
              <a:spcAft>
                <a:spcPts val="1275"/>
              </a:spcAft>
              <a:buNone/>
            </a:pPr>
            <a:endParaRPr lang="en-US" sz="16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Motivations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848600" cy="3724275"/>
          </a:xfrm>
        </p:spPr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Both approximations has their own advantages and drawbacks: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Models and simulations are more flexible and scalable. They are also hardware-independent. 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Real prototypes are more precise and do not have to be validated.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Models and simulations are commonly developed for one purpose and then discharged.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However developing detailed models and simulations can be very time-consuming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We proposed the development of a simulation framework for parallel and distributed</a:t>
            </a:r>
            <a:r>
              <a:rPr lang="en-US" sz="1600" dirty="0" smtClean="0"/>
              <a:t> environments to </a:t>
            </a:r>
            <a:r>
              <a:rPr lang="en-US" sz="1600" dirty="0" smtClean="0"/>
              <a:t>ease this task.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Focused on our preferred research field (storage and </a:t>
            </a:r>
            <a:r>
              <a:rPr lang="en-US" sz="1500" dirty="0" err="1" smtClean="0"/>
              <a:t>comms</a:t>
            </a:r>
            <a:r>
              <a:rPr lang="en-US" sz="1500" dirty="0" smtClean="0"/>
              <a:t>. infrastructure).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Highly extensible and configurable.   </a:t>
            </a:r>
          </a:p>
          <a:p>
            <a:pPr eaLnBrk="1" hangingPunct="1">
              <a:spcAft>
                <a:spcPts val="1275"/>
              </a:spcAft>
              <a:buNone/>
            </a:pPr>
            <a:endParaRPr lang="en-US" sz="16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SIMCAN Simulator Framework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SIMCAN  stands for </a:t>
            </a:r>
            <a:r>
              <a:rPr lang="en-US" sz="1600" dirty="0" err="1" smtClean="0"/>
              <a:t>SIMulator</a:t>
            </a:r>
            <a:r>
              <a:rPr lang="en-US" sz="1600" dirty="0" smtClean="0"/>
              <a:t> Framework for Computer Architectures and Networks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Developed by Alberto </a:t>
            </a:r>
            <a:r>
              <a:rPr lang="en-US" sz="1500" dirty="0" err="1" smtClean="0"/>
              <a:t>Nuñez</a:t>
            </a:r>
            <a:r>
              <a:rPr lang="en-US" sz="1500" dirty="0" smtClean="0"/>
              <a:t> and Javier </a:t>
            </a:r>
            <a:r>
              <a:rPr lang="en-US" sz="1500" dirty="0" err="1" smtClean="0"/>
              <a:t>Fernández</a:t>
            </a:r>
            <a:r>
              <a:rPr lang="en-US" sz="1500" dirty="0" smtClean="0"/>
              <a:t> at the computer architecture and system group lead by professor </a:t>
            </a:r>
            <a:r>
              <a:rPr lang="en-US" sz="1500" dirty="0" err="1" smtClean="0"/>
              <a:t>Jesús</a:t>
            </a:r>
            <a:r>
              <a:rPr lang="en-US" sz="1500" dirty="0" smtClean="0"/>
              <a:t> </a:t>
            </a:r>
            <a:r>
              <a:rPr lang="en-US" sz="1500" dirty="0" err="1" smtClean="0"/>
              <a:t>Carretero</a:t>
            </a:r>
            <a:r>
              <a:rPr lang="en-US" sz="1500" dirty="0" smtClean="0"/>
              <a:t>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SIMCAN is an effort to obtain an extensible simulation framework able to: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Model the behavior of high performance computer architectures. Specially the storage management and communications systems.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Scale the simulation using configuration files and parallel simulation.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Extend the models by adding or replacing modules to simulate different behaviors. </a:t>
            </a:r>
            <a:r>
              <a:rPr lang="en-US" sz="1200" dirty="0" smtClean="0"/>
              <a:t> </a:t>
            </a:r>
          </a:p>
          <a:p>
            <a:pPr eaLnBrk="1" hangingPunct="1">
              <a:spcAft>
                <a:spcPts val="1275"/>
              </a:spcAft>
              <a:buNone/>
            </a:pPr>
            <a:endParaRPr lang="en-US" sz="16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Brief Overview of SIMCAN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44958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750"/>
              </a:spcAft>
            </a:pPr>
            <a:r>
              <a:rPr lang="en-US" sz="1600" b="1" dirty="0" smtClean="0">
                <a:latin typeface="Georgia" pitchFamily="-108" charset="0"/>
              </a:rPr>
              <a:t>SIMCAN</a:t>
            </a:r>
            <a:r>
              <a:rPr lang="en-US" sz="1600" dirty="0" smtClean="0">
                <a:latin typeface="Georgia" pitchFamily="-108" charset="0"/>
              </a:rPr>
              <a:t>: Framework for simulating large storage Networks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smtClean="0">
                <a:latin typeface="Georgia" pitchFamily="-108" charset="0"/>
              </a:rPr>
              <a:t>I/O Nodes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smtClean="0">
                <a:latin typeface="Georgia" pitchFamily="-108" charset="0"/>
              </a:rPr>
              <a:t>Compute Nodes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smtClean="0">
                <a:latin typeface="Georgia" pitchFamily="-108" charset="0"/>
              </a:rPr>
              <a:t>File Systems, Cache, NFS protocol,…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endParaRPr lang="en-US" sz="1400" dirty="0" smtClean="0">
              <a:latin typeface="Georgia" pitchFamily="-108" charset="0"/>
            </a:endParaRPr>
          </a:p>
          <a:p>
            <a:pPr eaLnBrk="1" hangingPunct="1">
              <a:lnSpc>
                <a:spcPct val="90000"/>
              </a:lnSpc>
              <a:spcAft>
                <a:spcPts val="750"/>
              </a:spcAft>
            </a:pPr>
            <a:r>
              <a:rPr lang="en-US" sz="1600" dirty="0" smtClean="0">
                <a:latin typeface="Georgia" pitchFamily="-108" charset="0"/>
              </a:rPr>
              <a:t>Designed on top of </a:t>
            </a:r>
            <a:r>
              <a:rPr lang="en-US" sz="1600" b="1" dirty="0" smtClean="0">
                <a:latin typeface="Georgia" pitchFamily="-108" charset="0"/>
              </a:rPr>
              <a:t>OMNET ++</a:t>
            </a:r>
            <a:r>
              <a:rPr lang="en-US" sz="1600" dirty="0" smtClean="0">
                <a:latin typeface="Georgia" pitchFamily="-108" charset="0"/>
              </a:rPr>
              <a:t> framework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smtClean="0">
                <a:latin typeface="Georgia" pitchFamily="-108" charset="0"/>
              </a:rPr>
              <a:t>Contains the basics for simulation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smtClean="0">
                <a:latin typeface="Georgia" pitchFamily="-108" charset="0"/>
              </a:rPr>
              <a:t>API for send/receive messages</a:t>
            </a:r>
          </a:p>
          <a:p>
            <a:pPr lvl="1" eaLnBrk="1" hangingPunct="1">
              <a:lnSpc>
                <a:spcPct val="90000"/>
              </a:lnSpc>
              <a:spcAft>
                <a:spcPts val="750"/>
              </a:spcAft>
            </a:pPr>
            <a:endParaRPr lang="en-US" sz="1200" dirty="0" smtClean="0">
              <a:latin typeface="Georgia" pitchFamily="-108" charset="0"/>
            </a:endParaRPr>
          </a:p>
          <a:p>
            <a:pPr eaLnBrk="1" hangingPunct="1">
              <a:lnSpc>
                <a:spcPct val="90000"/>
              </a:lnSpc>
              <a:spcAft>
                <a:spcPts val="750"/>
              </a:spcAft>
            </a:pPr>
            <a:r>
              <a:rPr lang="en-US" sz="1600" dirty="0" smtClean="0">
                <a:latin typeface="Georgia" pitchFamily="-108" charset="0"/>
              </a:rPr>
              <a:t>Make extensive use of </a:t>
            </a:r>
            <a:r>
              <a:rPr lang="en-US" sz="1600" b="1" dirty="0" smtClean="0">
                <a:latin typeface="Georgia" pitchFamily="-108" charset="0"/>
              </a:rPr>
              <a:t>INET</a:t>
            </a:r>
            <a:r>
              <a:rPr lang="en-US" sz="1600" dirty="0" smtClean="0">
                <a:latin typeface="Georgia" pitchFamily="-108" charset="0"/>
              </a:rPr>
              <a:t> framework</a:t>
            </a:r>
            <a:endParaRPr lang="en-US" sz="1600" b="1" dirty="0" smtClean="0">
              <a:latin typeface="Georgia" pitchFamily="-108" charset="0"/>
            </a:endParaRP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err="1" smtClean="0">
                <a:latin typeface="Georgia" pitchFamily="-108" charset="0"/>
              </a:rPr>
              <a:t>Comunication</a:t>
            </a:r>
            <a:r>
              <a:rPr lang="en-US" sz="1400" dirty="0" smtClean="0">
                <a:latin typeface="Georgia" pitchFamily="-108" charset="0"/>
              </a:rPr>
              <a:t> protocols (TCP/UDP)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r>
              <a:rPr lang="en-US" sz="1400" dirty="0" smtClean="0">
                <a:latin typeface="Georgia" pitchFamily="-108" charset="0"/>
              </a:rPr>
              <a:t>Switches, Routers, …</a:t>
            </a:r>
          </a:p>
          <a:p>
            <a:pPr lvl="1" eaLnBrk="1" hangingPunct="1">
              <a:lnSpc>
                <a:spcPct val="90000"/>
              </a:lnSpc>
              <a:spcAft>
                <a:spcPts val="150"/>
              </a:spcAft>
            </a:pPr>
            <a:endParaRPr lang="en-US" sz="1400" dirty="0" smtClean="0">
              <a:latin typeface="Georgia" pitchFamily="-108" charset="0"/>
            </a:endParaRPr>
          </a:p>
          <a:p>
            <a:pPr eaLnBrk="1" hangingPunct="1">
              <a:lnSpc>
                <a:spcPct val="90000"/>
              </a:lnSpc>
              <a:spcAft>
                <a:spcPts val="1350"/>
              </a:spcAft>
            </a:pPr>
            <a:r>
              <a:rPr lang="en-US" sz="1600" b="1" dirty="0" err="1" smtClean="0">
                <a:latin typeface="Georgia" pitchFamily="-108" charset="0"/>
              </a:rPr>
              <a:t>DiskSim</a:t>
            </a:r>
            <a:r>
              <a:rPr lang="en-US" sz="1600" dirty="0" smtClean="0">
                <a:latin typeface="Georgia" pitchFamily="-108" charset="0"/>
              </a:rPr>
              <a:t> simulator is also being included.</a:t>
            </a:r>
          </a:p>
          <a:p>
            <a:pPr lvl="2" eaLnBrk="1" hangingPunct="1">
              <a:lnSpc>
                <a:spcPct val="90000"/>
              </a:lnSpc>
              <a:spcAft>
                <a:spcPts val="1350"/>
              </a:spcAft>
              <a:buFont typeface="Wingdings" pitchFamily="-108" charset="2"/>
              <a:buNone/>
            </a:pPr>
            <a:r>
              <a:rPr lang="en-US" sz="800" b="1" dirty="0" smtClean="0">
                <a:latin typeface="Georgia" pitchFamily="-108" charset="0"/>
                <a:ea typeface="ＭＳ Ｐゴシック" pitchFamily="-108" charset="-128"/>
              </a:rPr>
              <a:t>		</a:t>
            </a:r>
          </a:p>
        </p:txBody>
      </p:sp>
      <p:grpSp>
        <p:nvGrpSpPr>
          <p:cNvPr id="20484" name="Agrupar 8"/>
          <p:cNvGrpSpPr>
            <a:grpSpLocks/>
          </p:cNvGrpSpPr>
          <p:nvPr/>
        </p:nvGrpSpPr>
        <p:grpSpPr bwMode="auto">
          <a:xfrm>
            <a:off x="5486400" y="3048000"/>
            <a:ext cx="3276600" cy="2921000"/>
            <a:chOff x="5562600" y="3124200"/>
            <a:chExt cx="3276600" cy="2921000"/>
          </a:xfrm>
        </p:grpSpPr>
        <p:sp>
          <p:nvSpPr>
            <p:cNvPr id="4" name="CuadroTexto 3"/>
            <p:cNvSpPr txBox="1"/>
            <p:nvPr/>
          </p:nvSpPr>
          <p:spPr>
            <a:xfrm>
              <a:off x="5562600" y="5029200"/>
              <a:ext cx="3276600" cy="1016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endParaRPr lang="es-ES_tradnl" dirty="0"/>
            </a:p>
            <a:p>
              <a:pPr algn="ctr">
                <a:defRPr/>
              </a:pPr>
              <a:r>
                <a:rPr lang="es-ES_tradnl" sz="2400" dirty="0" err="1"/>
                <a:t>OMNeT</a:t>
              </a:r>
              <a:r>
                <a:rPr lang="es-ES_tradnl" sz="2400" dirty="0"/>
                <a:t>++</a:t>
              </a:r>
            </a:p>
            <a:p>
              <a:pPr algn="ctr">
                <a:defRPr/>
              </a:pPr>
              <a:endParaRPr lang="es-ES_tradnl" dirty="0"/>
            </a:p>
            <a:p>
              <a:pPr algn="ctr">
                <a:defRPr/>
              </a:pPr>
              <a:endParaRPr lang="es-ES_tradnl" dirty="0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5562600" y="3124200"/>
              <a:ext cx="3276600" cy="193833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endParaRPr lang="es-ES_tradnl" dirty="0"/>
            </a:p>
            <a:p>
              <a:pPr algn="ctr">
                <a:defRPr/>
              </a:pPr>
              <a:r>
                <a:rPr lang="es-ES_tradnl" sz="2400" dirty="0"/>
                <a:t>SIMCAN </a:t>
              </a:r>
              <a:r>
                <a:rPr lang="es-ES_tradnl" sz="2000" dirty="0"/>
                <a:t>Framework</a:t>
              </a:r>
            </a:p>
            <a:p>
              <a:pPr algn="ctr">
                <a:defRPr/>
              </a:pPr>
              <a:endParaRPr lang="es-ES_tradnl" sz="2000" dirty="0"/>
            </a:p>
            <a:p>
              <a:pPr algn="ctr">
                <a:defRPr/>
              </a:pPr>
              <a:endParaRPr lang="es-ES_tradnl" sz="2000" dirty="0"/>
            </a:p>
            <a:p>
              <a:pPr algn="ctr">
                <a:defRPr/>
              </a:pPr>
              <a:endParaRPr lang="es-ES_tradnl" sz="2000" dirty="0"/>
            </a:p>
            <a:p>
              <a:pPr algn="ctr">
                <a:defRPr/>
              </a:pPr>
              <a:endParaRPr lang="es-ES_tradnl" dirty="0"/>
            </a:p>
            <a:p>
              <a:pPr algn="ctr">
                <a:defRPr/>
              </a:pPr>
              <a:endParaRPr lang="es-ES_tradnl" dirty="0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562600" y="4038600"/>
              <a:ext cx="2362200" cy="1016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endParaRPr lang="es-ES_tradnl" dirty="0"/>
            </a:p>
            <a:p>
              <a:pPr algn="ctr">
                <a:defRPr/>
              </a:pPr>
              <a:r>
                <a:rPr lang="es-ES_tradnl" sz="2400" dirty="0"/>
                <a:t>INET</a:t>
              </a:r>
              <a:r>
                <a:rPr lang="es-ES_tradnl" sz="2000" dirty="0"/>
                <a:t> Framework</a:t>
              </a:r>
            </a:p>
            <a:p>
              <a:pPr algn="ctr">
                <a:defRPr/>
              </a:pPr>
              <a:endParaRPr lang="es-ES_tradnl" dirty="0"/>
            </a:p>
            <a:p>
              <a:pPr algn="ctr">
                <a:defRPr/>
              </a:pPr>
              <a:endParaRPr lang="es-ES_tradnl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OMNeT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++ Simulator Framework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err="1" smtClean="0"/>
              <a:t>OMNeT</a:t>
            </a:r>
            <a:r>
              <a:rPr lang="en-US" sz="1600" dirty="0" smtClean="0"/>
              <a:t>++ is a discrete event simulation environment.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Follows a component architecture for models: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err="1" smtClean="0"/>
              <a:t>OMNeT</a:t>
            </a:r>
            <a:r>
              <a:rPr lang="en-US" sz="1600" dirty="0" smtClean="0"/>
              <a:t>++ has command-line and GUI support.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Support for parallel simulation using MPI.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Runs on Windows and UNIX.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Used for simulating network communications systems, hardware architectures, etc.</a:t>
            </a:r>
          </a:p>
          <a:p>
            <a:pPr eaLnBrk="1" hangingPunct="1">
              <a:spcAft>
                <a:spcPts val="1275"/>
              </a:spcAft>
              <a:buNone/>
            </a:pPr>
            <a:endParaRPr lang="en-US" sz="1600" dirty="0" smtClean="0"/>
          </a:p>
          <a:p>
            <a:pPr eaLnBrk="1" hangingPunct="1">
              <a:spcAft>
                <a:spcPts val="1275"/>
              </a:spcAft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OMNeT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++ Simulator Framework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848600" cy="3724275"/>
          </a:xfrm>
        </p:spPr>
        <p:txBody>
          <a:bodyPr/>
          <a:lstStyle/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An </a:t>
            </a:r>
            <a:r>
              <a:rPr lang="en-US" sz="1600" dirty="0" err="1" smtClean="0"/>
              <a:t>OMNeT</a:t>
            </a:r>
            <a:r>
              <a:rPr lang="en-US" sz="1600" dirty="0" smtClean="0"/>
              <a:t>++ model is build from components (modules) written as C++ objects.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Modules can be grouped together to form a compound module or a model using configuration files written in NED language.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Modules communicate by exchanging messages. 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Module behavior is programmed using: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smtClean="0"/>
              <a:t>Event-oriented programming: A handler is executed when a message arrives.</a:t>
            </a:r>
          </a:p>
          <a:p>
            <a:pPr lvl="1" eaLnBrk="1" hangingPunct="1">
              <a:spcAft>
                <a:spcPts val="1275"/>
              </a:spcAft>
            </a:pPr>
            <a:r>
              <a:rPr lang="en-US" sz="1500" dirty="0" err="1" smtClean="0"/>
              <a:t>Coroutine</a:t>
            </a:r>
            <a:r>
              <a:rPr lang="en-US" sz="1500" dirty="0" smtClean="0"/>
              <a:t>-oriented programming: Each module execute is own thread-like </a:t>
            </a:r>
            <a:r>
              <a:rPr lang="en-US" sz="1500" dirty="0" err="1" smtClean="0"/>
              <a:t>coroutine</a:t>
            </a:r>
            <a:r>
              <a:rPr lang="en-US" sz="1500" dirty="0" smtClean="0"/>
              <a:t>, requiring its own stack.</a:t>
            </a:r>
          </a:p>
          <a:p>
            <a:pPr eaLnBrk="1" hangingPunct="1">
              <a:spcAft>
                <a:spcPts val="1275"/>
              </a:spcAft>
            </a:pPr>
            <a:r>
              <a:rPr lang="en-US" sz="1600" dirty="0" smtClean="0"/>
              <a:t>Messages can be defined in C++ or using stubs written in a message definition language and then compiled to C++</a:t>
            </a:r>
          </a:p>
          <a:p>
            <a:pPr lvl="1" eaLnBrk="1" hangingPunct="1">
              <a:spcAft>
                <a:spcPts val="1275"/>
              </a:spcAft>
              <a:buNone/>
            </a:pPr>
            <a:r>
              <a:rPr lang="en-US" sz="1500" dirty="0" smtClean="0"/>
              <a:t> </a:t>
            </a:r>
            <a:endParaRPr lang="en-US" sz="1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OMNeT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++ Simulator Framework</a:t>
            </a:r>
            <a:b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</a:b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pic>
        <p:nvPicPr>
          <p:cNvPr id="4" name="Picture 3" descr="screensh-aqu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362200"/>
            <a:ext cx="6550702" cy="437054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ápsulas">
  <a:themeElements>
    <a:clrScheme name="Cápsulas 16">
      <a:dk1>
        <a:srgbClr val="000000"/>
      </a:dk1>
      <a:lt1>
        <a:srgbClr val="FFFFFF"/>
      </a:lt1>
      <a:dk2>
        <a:srgbClr val="000099"/>
      </a:dk2>
      <a:lt2>
        <a:srgbClr val="666699"/>
      </a:lt2>
      <a:accent1>
        <a:srgbClr val="000099"/>
      </a:accent1>
      <a:accent2>
        <a:srgbClr val="000066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005C"/>
      </a:accent6>
      <a:hlink>
        <a:srgbClr val="333399"/>
      </a:hlink>
      <a:folHlink>
        <a:srgbClr val="CC99FF"/>
      </a:folHlink>
    </a:clrScheme>
    <a:fontScheme name="Cápsula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ápsula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ápsula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00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AACA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0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0099"/>
        </a:accent1>
        <a:accent2>
          <a:srgbClr val="7A68FE"/>
        </a:accent2>
        <a:accent3>
          <a:srgbClr val="FFFFFF"/>
        </a:accent3>
        <a:accent4>
          <a:srgbClr val="002A56"/>
        </a:accent4>
        <a:accent5>
          <a:srgbClr val="AAAACA"/>
        </a:accent5>
        <a:accent6>
          <a:srgbClr val="6E5EE6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0099"/>
        </a:accent1>
        <a:accent2>
          <a:srgbClr val="000066"/>
        </a:accent2>
        <a:accent3>
          <a:srgbClr val="FFFFFF"/>
        </a:accent3>
        <a:accent4>
          <a:srgbClr val="002A56"/>
        </a:accent4>
        <a:accent5>
          <a:srgbClr val="AAAACA"/>
        </a:accent5>
        <a:accent6>
          <a:srgbClr val="00005C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2">
        <a:dk1>
          <a:srgbClr val="000000"/>
        </a:dk1>
        <a:lt1>
          <a:srgbClr val="FFFFFF"/>
        </a:lt1>
        <a:dk2>
          <a:srgbClr val="006666"/>
        </a:dk2>
        <a:lt2>
          <a:srgbClr val="666699"/>
        </a:lt2>
        <a:accent1>
          <a:srgbClr val="0000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005C"/>
        </a:accent6>
        <a:hlink>
          <a:srgbClr val="9966FF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3">
        <a:dk1>
          <a:srgbClr val="000000"/>
        </a:dk1>
        <a:lt1>
          <a:srgbClr val="FFFFFF"/>
        </a:lt1>
        <a:dk2>
          <a:srgbClr val="006666"/>
        </a:dk2>
        <a:lt2>
          <a:srgbClr val="666699"/>
        </a:lt2>
        <a:accent1>
          <a:srgbClr val="0000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005C"/>
        </a:accent6>
        <a:hlink>
          <a:srgbClr val="9900FF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4">
        <a:dk1>
          <a:srgbClr val="000000"/>
        </a:dk1>
        <a:lt1>
          <a:srgbClr val="FFFFFF"/>
        </a:lt1>
        <a:dk2>
          <a:srgbClr val="006666"/>
        </a:dk2>
        <a:lt2>
          <a:srgbClr val="666699"/>
        </a:lt2>
        <a:accent1>
          <a:srgbClr val="0000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005C"/>
        </a:accent6>
        <a:hlink>
          <a:srgbClr val="3333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5">
        <a:dk1>
          <a:srgbClr val="000000"/>
        </a:dk1>
        <a:lt1>
          <a:srgbClr val="FFFFFF"/>
        </a:lt1>
        <a:dk2>
          <a:srgbClr val="0000CC"/>
        </a:dk2>
        <a:lt2>
          <a:srgbClr val="666699"/>
        </a:lt2>
        <a:accent1>
          <a:srgbClr val="0000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005C"/>
        </a:accent6>
        <a:hlink>
          <a:srgbClr val="3333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ápsulas 16">
        <a:dk1>
          <a:srgbClr val="000000"/>
        </a:dk1>
        <a:lt1>
          <a:srgbClr val="FFFFFF"/>
        </a:lt1>
        <a:dk2>
          <a:srgbClr val="000099"/>
        </a:dk2>
        <a:lt2>
          <a:srgbClr val="666699"/>
        </a:lt2>
        <a:accent1>
          <a:srgbClr val="0000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005C"/>
        </a:accent6>
        <a:hlink>
          <a:srgbClr val="3333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4721</TotalTime>
  <Words>5297</Words>
  <Application>Microsoft PowerPoint</Application>
  <PresentationFormat>On-screen Show (4:3)</PresentationFormat>
  <Paragraphs>637</Paragraphs>
  <Slides>28</Slides>
  <Notes>28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Cápsulas</vt:lpstr>
      <vt:lpstr>Parallel Simulation of the Storage Management of Large Parallel and Distributed Architectures Using SIMCAN</vt:lpstr>
      <vt:lpstr>Index</vt:lpstr>
      <vt:lpstr>Motivations </vt:lpstr>
      <vt:lpstr>Motivations </vt:lpstr>
      <vt:lpstr>SIMCAN Simulator Framework </vt:lpstr>
      <vt:lpstr>Brief Overview of SIMCAN</vt:lpstr>
      <vt:lpstr>OMNeT ++ Simulator Framework </vt:lpstr>
      <vt:lpstr>OMNeT ++ Simulator Framework </vt:lpstr>
      <vt:lpstr>OMNeT ++ Simulator Framework </vt:lpstr>
      <vt:lpstr>INET Simulation Framework</vt:lpstr>
      <vt:lpstr>INET Simulator Framework </vt:lpstr>
      <vt:lpstr>DiskSim Simulator</vt:lpstr>
      <vt:lpstr>SIMCAN Architecture  Introduction</vt:lpstr>
      <vt:lpstr>SIMCAN Architecture  Generic Devices</vt:lpstr>
      <vt:lpstr>SIMCAN Architecture  Blade node components</vt:lpstr>
      <vt:lpstr>SIMCAN Architecture  I/O Node components</vt:lpstr>
      <vt:lpstr>SIMCAN Configuration </vt:lpstr>
      <vt:lpstr>SIMCAN Configuration  Packaging</vt:lpstr>
      <vt:lpstr>SIMCAN Configuration  Packaging</vt:lpstr>
      <vt:lpstr>SIMCAN Configuration  Modeling real architectures </vt:lpstr>
      <vt:lpstr>SIMCAN Configuration  Modeling real architectures </vt:lpstr>
      <vt:lpstr>Modeling applications  </vt:lpstr>
      <vt:lpstr>Modeling applications   Trace method </vt:lpstr>
      <vt:lpstr>Parallel simulation </vt:lpstr>
      <vt:lpstr>Sequential simulation</vt:lpstr>
      <vt:lpstr>Parallel simulation</vt:lpstr>
      <vt:lpstr>Conclusions &amp; Future works</vt:lpstr>
      <vt:lpstr>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Javier</cp:lastModifiedBy>
  <cp:revision>288</cp:revision>
  <cp:lastPrinted>2009-02-24T16:43:12Z</cp:lastPrinted>
  <dcterms:created xsi:type="dcterms:W3CDTF">2009-02-24T16:34:26Z</dcterms:created>
  <dcterms:modified xsi:type="dcterms:W3CDTF">2009-02-24T16:45:22Z</dcterms:modified>
</cp:coreProperties>
</file>